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80" r:id="rId6"/>
    <p:sldId id="276" r:id="rId7"/>
    <p:sldId id="27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8" r:id="rId17"/>
    <p:sldId id="279" r:id="rId18"/>
    <p:sldId id="270" r:id="rId19"/>
    <p:sldId id="271" r:id="rId20"/>
    <p:sldId id="272" r:id="rId21"/>
    <p:sldId id="273" r:id="rId22"/>
    <p:sldId id="274" r:id="rId23"/>
    <p:sldId id="275" r:id="rId2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4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1336" y="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4AE16-64AA-4E44-A464-85BC31FDD7FB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8756F-B5D5-4082-9FD6-2C609DDB0D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16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28756F-B5D5-4082-9FD6-2C609DDB0D7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83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28756F-B5D5-4082-9FD6-2C609DDB0D7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25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33679" y="238759"/>
            <a:ext cx="11724640" cy="6380480"/>
          </a:xfrm>
          <a:custGeom>
            <a:avLst/>
            <a:gdLst/>
            <a:ahLst/>
            <a:cxnLst/>
            <a:rect l="l" t="t" r="r" b="b"/>
            <a:pathLst>
              <a:path w="11724640" h="6380480">
                <a:moveTo>
                  <a:pt x="11724640" y="0"/>
                </a:moveTo>
                <a:lnTo>
                  <a:pt x="0" y="0"/>
                </a:lnTo>
                <a:lnTo>
                  <a:pt x="0" y="6380480"/>
                </a:lnTo>
                <a:lnTo>
                  <a:pt x="11724640" y="6380480"/>
                </a:lnTo>
                <a:lnTo>
                  <a:pt x="11724640" y="0"/>
                </a:lnTo>
                <a:close/>
              </a:path>
            </a:pathLst>
          </a:custGeom>
          <a:solidFill>
            <a:srgbClr val="E2DE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2075" y="895413"/>
            <a:ext cx="6927850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45539" y="2128838"/>
            <a:ext cx="9537700" cy="3926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4ege.ru/vpr/70400-raspisanie-vpr-2025.html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fioco.ru/obraztsi_i_opisaniya_vpr_202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519" y="337832"/>
            <a:ext cx="1760220" cy="14859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12189" y="1722120"/>
            <a:ext cx="858519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600" spc="-1170" dirty="0">
                <a:solidFill>
                  <a:srgbClr val="134262"/>
                </a:solidFill>
                <a:latin typeface="Verdana"/>
                <a:cs typeface="Verdana"/>
              </a:rPr>
              <a:t>В </a:t>
            </a:r>
            <a:r>
              <a:rPr sz="9600" spc="-775" dirty="0">
                <a:solidFill>
                  <a:srgbClr val="134262"/>
                </a:solidFill>
                <a:latin typeface="Verdana"/>
                <a:cs typeface="Verdana"/>
              </a:rPr>
              <a:t>П </a:t>
            </a:r>
            <a:r>
              <a:rPr sz="9600" spc="-50" dirty="0">
                <a:solidFill>
                  <a:srgbClr val="134262"/>
                </a:solidFill>
                <a:latin typeface="Verdana"/>
                <a:cs typeface="Verdana"/>
              </a:rPr>
              <a:t>Р</a:t>
            </a:r>
            <a:endParaRPr sz="96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98139" y="1805152"/>
            <a:ext cx="7486015" cy="2578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425" marR="5080" indent="-86360">
              <a:lnSpc>
                <a:spcPct val="116300"/>
              </a:lnSpc>
              <a:spcBef>
                <a:spcPts val="100"/>
              </a:spcBef>
            </a:pPr>
            <a:r>
              <a:rPr sz="7200" spc="185" dirty="0">
                <a:solidFill>
                  <a:srgbClr val="FF0000"/>
                </a:solidFill>
                <a:latin typeface="Verdana"/>
                <a:cs typeface="Verdana"/>
              </a:rPr>
              <a:t>Всероссийские </a:t>
            </a:r>
            <a:r>
              <a:rPr sz="7200" spc="-25" dirty="0">
                <a:solidFill>
                  <a:srgbClr val="FF0000"/>
                </a:solidFill>
                <a:latin typeface="Verdana"/>
                <a:cs typeface="Verdana"/>
              </a:rPr>
              <a:t>проверочные</a:t>
            </a:r>
            <a:endParaRPr sz="7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84093" y="4746777"/>
            <a:ext cx="34505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10" dirty="0">
                <a:solidFill>
                  <a:srgbClr val="FF0000"/>
                </a:solidFill>
                <a:latin typeface="Verdana"/>
                <a:cs typeface="Verdana"/>
              </a:rPr>
              <a:t>работы</a:t>
            </a:r>
            <a:endParaRPr sz="72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023859" y="4371340"/>
            <a:ext cx="2588260" cy="2032000"/>
            <a:chOff x="8023859" y="4371340"/>
            <a:chExt cx="2588260" cy="2032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0059" y="4447540"/>
              <a:ext cx="2435858" cy="18795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061959" y="4409440"/>
              <a:ext cx="2512060" cy="1955800"/>
            </a:xfrm>
            <a:custGeom>
              <a:avLst/>
              <a:gdLst/>
              <a:ahLst/>
              <a:cxnLst/>
              <a:rect l="l" t="t" r="r" b="b"/>
              <a:pathLst>
                <a:path w="2512059" h="1955800">
                  <a:moveTo>
                    <a:pt x="0" y="0"/>
                  </a:moveTo>
                  <a:lnTo>
                    <a:pt x="2512059" y="0"/>
                  </a:lnTo>
                  <a:lnTo>
                    <a:pt x="2512059" y="1955800"/>
                  </a:lnTo>
                  <a:lnTo>
                    <a:pt x="0" y="1955800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9095740" y="287020"/>
            <a:ext cx="2501900" cy="1874520"/>
            <a:chOff x="9095740" y="287020"/>
            <a:chExt cx="2501900" cy="187452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71940" y="363220"/>
              <a:ext cx="2349499" cy="172210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133840" y="325120"/>
              <a:ext cx="2425700" cy="1798320"/>
            </a:xfrm>
            <a:custGeom>
              <a:avLst/>
              <a:gdLst/>
              <a:ahLst/>
              <a:cxnLst/>
              <a:rect l="l" t="t" r="r" b="b"/>
              <a:pathLst>
                <a:path w="2425700" h="1798320">
                  <a:moveTo>
                    <a:pt x="0" y="0"/>
                  </a:moveTo>
                  <a:lnTo>
                    <a:pt x="2425700" y="0"/>
                  </a:lnTo>
                  <a:lnTo>
                    <a:pt x="2425700" y="1798320"/>
                  </a:lnTo>
                  <a:lnTo>
                    <a:pt x="0" y="1798320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343401" y="903033"/>
            <a:ext cx="274319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10" dirty="0">
                <a:solidFill>
                  <a:srgbClr val="FF0000"/>
                </a:solidFill>
                <a:latin typeface="Arial"/>
                <a:cs typeface="Arial"/>
              </a:rPr>
              <a:t>2025</a:t>
            </a:r>
            <a:r>
              <a:rPr lang="ru-RU" sz="48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4800" b="1" spc="-10" dirty="0" err="1">
                <a:solidFill>
                  <a:srgbClr val="FF0000"/>
                </a:solidFill>
                <a:latin typeface="Arial"/>
                <a:cs typeface="Arial"/>
              </a:rPr>
              <a:t>год</a:t>
            </a:r>
            <a:endParaRPr sz="4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5920">
              <a:lnSpc>
                <a:spcPct val="100000"/>
              </a:lnSpc>
              <a:spcBef>
                <a:spcPts val="100"/>
              </a:spcBef>
            </a:pPr>
            <a:r>
              <a:rPr b="1" spc="-480" dirty="0">
                <a:solidFill>
                  <a:srgbClr val="006FC0"/>
                </a:solidFill>
                <a:latin typeface="Arial"/>
                <a:cs typeface="Arial"/>
              </a:rPr>
              <a:t>ВПР</a:t>
            </a:r>
            <a:r>
              <a:rPr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6 </a:t>
            </a:r>
            <a:r>
              <a:rPr b="1" spc="175" dirty="0">
                <a:solidFill>
                  <a:srgbClr val="006FC0"/>
                </a:solidFill>
                <a:latin typeface="Arial"/>
                <a:cs typeface="Arial"/>
              </a:rPr>
              <a:t>класс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539" y="2128838"/>
            <a:ext cx="9255125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sz="3200" b="1" spc="-260" dirty="0">
                <a:latin typeface="Arial"/>
                <a:cs typeface="Arial"/>
              </a:rPr>
              <a:t>в</a:t>
            </a:r>
            <a:r>
              <a:rPr sz="3200" b="1" spc="3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6</a:t>
            </a:r>
            <a:r>
              <a:rPr sz="3200" b="1" spc="10" dirty="0">
                <a:latin typeface="Arial"/>
                <a:cs typeface="Arial"/>
              </a:rPr>
              <a:t> </a:t>
            </a:r>
            <a:r>
              <a:rPr sz="3200" b="1" spc="150" dirty="0">
                <a:latin typeface="Arial"/>
                <a:cs typeface="Arial"/>
              </a:rPr>
              <a:t>классе</a:t>
            </a:r>
            <a:r>
              <a:rPr sz="3200" b="1" spc="60" dirty="0">
                <a:latin typeface="Arial"/>
                <a:cs typeface="Arial"/>
              </a:rPr>
              <a:t> </a:t>
            </a:r>
            <a:r>
              <a:rPr sz="3200" dirty="0">
                <a:latin typeface="Verdana"/>
                <a:cs typeface="Verdana"/>
              </a:rPr>
              <a:t>по</a:t>
            </a:r>
            <a:r>
              <a:rPr sz="3200" spc="-229" dirty="0">
                <a:latin typeface="Verdana"/>
                <a:cs typeface="Verdana"/>
              </a:rPr>
              <a:t> </a:t>
            </a:r>
            <a:r>
              <a:rPr sz="3200" spc="-60" dirty="0">
                <a:latin typeface="Verdana"/>
                <a:cs typeface="Verdana"/>
              </a:rPr>
              <a:t>учебным</a:t>
            </a:r>
            <a:r>
              <a:rPr sz="3200" spc="-225" dirty="0">
                <a:latin typeface="Verdana"/>
                <a:cs typeface="Verdana"/>
              </a:rPr>
              <a:t> </a:t>
            </a:r>
            <a:r>
              <a:rPr sz="3200" spc="135" dirty="0">
                <a:latin typeface="Verdana"/>
                <a:cs typeface="Verdana"/>
              </a:rPr>
              <a:t>предметам</a:t>
            </a:r>
            <a:endParaRPr sz="3200" dirty="0">
              <a:latin typeface="Verdana"/>
              <a:cs typeface="Verdana"/>
            </a:endParaRPr>
          </a:p>
          <a:p>
            <a:pPr marL="194945" marR="153035">
              <a:lnSpc>
                <a:spcPct val="100000"/>
              </a:lnSpc>
            </a:pPr>
            <a:r>
              <a:rPr sz="3200" spc="-105" dirty="0">
                <a:latin typeface="Verdana"/>
                <a:cs typeface="Verdana"/>
              </a:rPr>
              <a:t>«Русский</a:t>
            </a:r>
            <a:r>
              <a:rPr sz="3200" spc="-170" dirty="0">
                <a:latin typeface="Verdana"/>
                <a:cs typeface="Verdana"/>
              </a:rPr>
              <a:t> </a:t>
            </a:r>
            <a:r>
              <a:rPr sz="3200" spc="-434" dirty="0">
                <a:latin typeface="Verdana"/>
                <a:cs typeface="Verdana"/>
              </a:rPr>
              <a:t>язык»,</a:t>
            </a:r>
            <a:r>
              <a:rPr sz="3200" spc="-160" dirty="0">
                <a:latin typeface="Verdana"/>
                <a:cs typeface="Verdana"/>
              </a:rPr>
              <a:t> </a:t>
            </a:r>
            <a:r>
              <a:rPr sz="3200" spc="-80" dirty="0">
                <a:latin typeface="Verdana"/>
                <a:cs typeface="Verdana"/>
              </a:rPr>
              <a:t>«Математика»</a:t>
            </a:r>
            <a:r>
              <a:rPr sz="3200" spc="-170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принимают </a:t>
            </a:r>
            <a:r>
              <a:rPr sz="3200" spc="-70" dirty="0">
                <a:latin typeface="Verdana"/>
                <a:cs typeface="Verdana"/>
              </a:rPr>
              <a:t>участие</a:t>
            </a:r>
            <a:r>
              <a:rPr sz="3200" spc="-16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все</a:t>
            </a:r>
            <a:r>
              <a:rPr sz="3200" spc="-18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обучающиеся</a:t>
            </a:r>
            <a:r>
              <a:rPr sz="3200" spc="-165" dirty="0">
                <a:latin typeface="Verdana"/>
                <a:cs typeface="Verdana"/>
              </a:rPr>
              <a:t> </a:t>
            </a:r>
            <a:r>
              <a:rPr sz="3200" spc="-65" dirty="0">
                <a:latin typeface="Verdana"/>
                <a:cs typeface="Verdana"/>
              </a:rPr>
              <a:t>параллели;</a:t>
            </a:r>
            <a:r>
              <a:rPr sz="3200" spc="-190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по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r>
              <a:rPr sz="3200" spc="-195" dirty="0">
                <a:latin typeface="Verdana"/>
                <a:cs typeface="Verdana"/>
              </a:rPr>
              <a:t> </a:t>
            </a:r>
            <a:r>
              <a:rPr sz="3200" spc="-220" dirty="0">
                <a:latin typeface="Verdana"/>
                <a:cs typeface="Verdana"/>
              </a:rPr>
              <a:t>«История»,</a:t>
            </a:r>
            <a:r>
              <a:rPr sz="3200" spc="-140" dirty="0">
                <a:latin typeface="Verdana"/>
                <a:cs typeface="Verdana"/>
              </a:rPr>
              <a:t> </a:t>
            </a:r>
            <a:r>
              <a:rPr sz="3200" spc="-65" dirty="0">
                <a:latin typeface="Verdana"/>
                <a:cs typeface="Verdana"/>
              </a:rPr>
              <a:t>«Обществознание»,</a:t>
            </a:r>
            <a:endParaRPr sz="3200" dirty="0">
              <a:latin typeface="Verdana"/>
              <a:cs typeface="Verdana"/>
            </a:endParaRPr>
          </a:p>
          <a:p>
            <a:pPr marL="194945">
              <a:lnSpc>
                <a:spcPct val="100000"/>
              </a:lnSpc>
            </a:pPr>
            <a:r>
              <a:rPr sz="3200" spc="-160" dirty="0">
                <a:latin typeface="Verdana"/>
                <a:cs typeface="Verdana"/>
              </a:rPr>
              <a:t>«Литература»,</a:t>
            </a:r>
            <a:r>
              <a:rPr sz="3200" spc="-70" dirty="0">
                <a:latin typeface="Verdana"/>
                <a:cs typeface="Verdana"/>
              </a:rPr>
              <a:t> </a:t>
            </a:r>
            <a:r>
              <a:rPr sz="3200" spc="-105" dirty="0">
                <a:latin typeface="Verdana"/>
                <a:cs typeface="Verdana"/>
              </a:rPr>
              <a:t>«Иностранный</a:t>
            </a:r>
            <a:r>
              <a:rPr sz="3200" spc="-140" dirty="0">
                <a:latin typeface="Verdana"/>
                <a:cs typeface="Verdana"/>
              </a:rPr>
              <a:t> </a:t>
            </a:r>
            <a:r>
              <a:rPr sz="3200" spc="-445" dirty="0">
                <a:latin typeface="Verdana"/>
                <a:cs typeface="Verdana"/>
              </a:rPr>
              <a:t>язык»,</a:t>
            </a:r>
            <a:endParaRPr sz="3200" dirty="0">
              <a:latin typeface="Verdana"/>
              <a:cs typeface="Verdana"/>
            </a:endParaRPr>
          </a:p>
          <a:p>
            <a:pPr marL="194945" marR="5080">
              <a:lnSpc>
                <a:spcPct val="100000"/>
              </a:lnSpc>
            </a:pPr>
            <a:r>
              <a:rPr sz="3200" spc="-135" dirty="0">
                <a:latin typeface="Verdana"/>
                <a:cs typeface="Verdana"/>
              </a:rPr>
              <a:t>«География»,</a:t>
            </a:r>
            <a:r>
              <a:rPr sz="3200" spc="-185" dirty="0">
                <a:latin typeface="Verdana"/>
                <a:cs typeface="Verdana"/>
              </a:rPr>
              <a:t> </a:t>
            </a:r>
            <a:r>
              <a:rPr sz="3200" spc="-280" dirty="0">
                <a:latin typeface="Verdana"/>
                <a:cs typeface="Verdana"/>
              </a:rPr>
              <a:t>«Биология»</a:t>
            </a:r>
            <a:r>
              <a:rPr sz="3200" spc="-235" dirty="0">
                <a:latin typeface="Verdana"/>
                <a:cs typeface="Verdana"/>
              </a:rPr>
              <a:t> </a:t>
            </a:r>
            <a:r>
              <a:rPr sz="3200" spc="-220" dirty="0">
                <a:latin typeface="Verdana"/>
                <a:cs typeface="Verdana"/>
              </a:rPr>
              <a:t>ВПР</a:t>
            </a:r>
            <a:r>
              <a:rPr sz="3200" spc="-204" dirty="0">
                <a:latin typeface="Verdana"/>
                <a:cs typeface="Verdana"/>
              </a:rPr>
              <a:t> </a:t>
            </a:r>
            <a:r>
              <a:rPr sz="3200" spc="-120" dirty="0">
                <a:latin typeface="Verdana"/>
                <a:cs typeface="Verdana"/>
              </a:rPr>
              <a:t>проводятся</a:t>
            </a:r>
            <a:r>
              <a:rPr sz="3200" spc="-220" dirty="0">
                <a:latin typeface="Verdana"/>
                <a:cs typeface="Verdana"/>
              </a:rPr>
              <a:t> </a:t>
            </a:r>
            <a:r>
              <a:rPr sz="3200" spc="-290" dirty="0">
                <a:latin typeface="Verdana"/>
                <a:cs typeface="Verdana"/>
              </a:rPr>
              <a:t>для </a:t>
            </a:r>
            <a:r>
              <a:rPr sz="3200" spc="-35" dirty="0">
                <a:latin typeface="Verdana"/>
                <a:cs typeface="Verdana"/>
              </a:rPr>
              <a:t>каждого</a:t>
            </a:r>
            <a:r>
              <a:rPr sz="3200" spc="-229" dirty="0">
                <a:latin typeface="Verdana"/>
                <a:cs typeface="Verdana"/>
              </a:rPr>
              <a:t> </a:t>
            </a:r>
            <a:r>
              <a:rPr sz="3200" spc="110" dirty="0">
                <a:latin typeface="Verdana"/>
                <a:cs typeface="Verdana"/>
              </a:rPr>
              <a:t>класса</a:t>
            </a:r>
            <a:r>
              <a:rPr sz="3200" spc="-23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по</a:t>
            </a:r>
            <a:r>
              <a:rPr sz="3200" spc="-245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двум</a:t>
            </a:r>
            <a:r>
              <a:rPr sz="3200" spc="-240" dirty="0">
                <a:latin typeface="Verdana"/>
                <a:cs typeface="Verdana"/>
              </a:rPr>
              <a:t>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r>
              <a:rPr sz="3200" spc="-240" dirty="0">
                <a:latin typeface="Verdana"/>
                <a:cs typeface="Verdana"/>
              </a:rPr>
              <a:t> </a:t>
            </a:r>
            <a:r>
              <a:rPr sz="3200" spc="30" dirty="0">
                <a:latin typeface="Verdana"/>
                <a:cs typeface="Verdana"/>
              </a:rPr>
              <a:t>на </a:t>
            </a:r>
            <a:r>
              <a:rPr sz="3200" dirty="0">
                <a:latin typeface="Verdana"/>
                <a:cs typeface="Verdana"/>
              </a:rPr>
              <a:t>основе</a:t>
            </a:r>
            <a:r>
              <a:rPr sz="3200" spc="-150" dirty="0">
                <a:latin typeface="Verdana"/>
                <a:cs typeface="Verdana"/>
              </a:rPr>
              <a:t> </a:t>
            </a:r>
            <a:r>
              <a:rPr sz="3200" spc="-70" dirty="0">
                <a:latin typeface="Verdana"/>
                <a:cs typeface="Verdana"/>
              </a:rPr>
              <a:t>случайного</a:t>
            </a:r>
            <a:r>
              <a:rPr sz="3200" spc="-170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выбора</a:t>
            </a:r>
            <a:r>
              <a:rPr sz="3200" spc="-110" dirty="0">
                <a:latin typeface="Verdana"/>
                <a:cs typeface="Verdana"/>
              </a:rPr>
              <a:t> </a:t>
            </a:r>
            <a:r>
              <a:rPr sz="3200" spc="70" dirty="0">
                <a:latin typeface="Verdana"/>
                <a:cs typeface="Verdana"/>
              </a:rPr>
              <a:t>федеральным </a:t>
            </a:r>
            <a:r>
              <a:rPr sz="3200" spc="-10" dirty="0">
                <a:latin typeface="Verdana"/>
                <a:cs typeface="Verdana"/>
              </a:rPr>
              <a:t>организатором;</a:t>
            </a:r>
            <a:endParaRPr sz="3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5920">
              <a:lnSpc>
                <a:spcPct val="100000"/>
              </a:lnSpc>
              <a:spcBef>
                <a:spcPts val="100"/>
              </a:spcBef>
            </a:pPr>
            <a:r>
              <a:rPr b="1" spc="-480" dirty="0">
                <a:solidFill>
                  <a:srgbClr val="006FC0"/>
                </a:solidFill>
                <a:latin typeface="Arial"/>
                <a:cs typeface="Arial"/>
              </a:rPr>
              <a:t>ВПР</a:t>
            </a:r>
            <a:r>
              <a:rPr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7 </a:t>
            </a:r>
            <a:r>
              <a:rPr b="1" spc="175" dirty="0">
                <a:solidFill>
                  <a:srgbClr val="006FC0"/>
                </a:solidFill>
                <a:latin typeface="Arial"/>
                <a:cs typeface="Arial"/>
              </a:rPr>
              <a:t>класс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539" y="2128838"/>
            <a:ext cx="9703435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262255" indent="-182880" algn="just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sz="3200" b="1" spc="-260" dirty="0">
                <a:latin typeface="Arial"/>
                <a:cs typeface="Arial"/>
              </a:rPr>
              <a:t>в</a:t>
            </a:r>
            <a:r>
              <a:rPr sz="3200" b="1" spc="1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7</a:t>
            </a:r>
            <a:r>
              <a:rPr sz="3200" b="1" spc="-5" dirty="0">
                <a:latin typeface="Arial"/>
                <a:cs typeface="Arial"/>
              </a:rPr>
              <a:t> </a:t>
            </a:r>
            <a:r>
              <a:rPr sz="3200" b="1" spc="150" dirty="0">
                <a:latin typeface="Arial"/>
                <a:cs typeface="Arial"/>
              </a:rPr>
              <a:t>классе</a:t>
            </a:r>
            <a:r>
              <a:rPr sz="3200" b="1" spc="25" dirty="0">
                <a:latin typeface="Arial"/>
                <a:cs typeface="Arial"/>
              </a:rPr>
              <a:t> </a:t>
            </a:r>
            <a:r>
              <a:rPr sz="3200" spc="5" dirty="0">
                <a:latin typeface="Verdana"/>
                <a:cs typeface="Verdana"/>
              </a:rPr>
              <a:t>п</a:t>
            </a:r>
            <a:r>
              <a:rPr sz="3200" dirty="0">
                <a:latin typeface="Verdana"/>
                <a:cs typeface="Verdana"/>
              </a:rPr>
              <a:t>о</a:t>
            </a:r>
            <a:r>
              <a:rPr sz="3200" spc="-245" dirty="0">
                <a:latin typeface="Verdana"/>
                <a:cs typeface="Verdana"/>
              </a:rPr>
              <a:t> </a:t>
            </a:r>
            <a:r>
              <a:rPr sz="3200" spc="-55" dirty="0">
                <a:latin typeface="Verdana"/>
                <a:cs typeface="Verdana"/>
              </a:rPr>
              <a:t>учебным</a:t>
            </a:r>
            <a:r>
              <a:rPr sz="3200" spc="-220" dirty="0">
                <a:latin typeface="Verdana"/>
                <a:cs typeface="Verdana"/>
              </a:rPr>
              <a:t>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r>
              <a:rPr sz="3200" spc="-260" dirty="0">
                <a:latin typeface="Verdana"/>
                <a:cs typeface="Verdana"/>
              </a:rPr>
              <a:t> </a:t>
            </a:r>
            <a:r>
              <a:rPr sz="3200" spc="-100" dirty="0">
                <a:latin typeface="Verdana"/>
                <a:cs typeface="Verdana"/>
              </a:rPr>
              <a:t>«Русский</a:t>
            </a:r>
            <a:r>
              <a:rPr sz="3200" spc="-45" dirty="0">
                <a:latin typeface="Verdana"/>
                <a:cs typeface="Verdana"/>
              </a:rPr>
              <a:t> </a:t>
            </a:r>
            <a:r>
              <a:rPr sz="3200" spc="-434" dirty="0">
                <a:latin typeface="Verdana"/>
                <a:cs typeface="Verdana"/>
              </a:rPr>
              <a:t>язык»,</a:t>
            </a:r>
            <a:r>
              <a:rPr sz="3200" spc="-195" dirty="0">
                <a:latin typeface="Verdana"/>
                <a:cs typeface="Verdana"/>
              </a:rPr>
              <a:t> </a:t>
            </a:r>
            <a:r>
              <a:rPr sz="3200" spc="-45" dirty="0">
                <a:latin typeface="Verdana"/>
                <a:cs typeface="Verdana"/>
              </a:rPr>
              <a:t>«Математика,</a:t>
            </a:r>
            <a:r>
              <a:rPr sz="3200" spc="-195" dirty="0">
                <a:latin typeface="Verdana"/>
                <a:cs typeface="Verdana"/>
              </a:rPr>
              <a:t> </a:t>
            </a:r>
            <a:r>
              <a:rPr sz="3200" spc="20" dirty="0">
                <a:latin typeface="Verdana"/>
                <a:cs typeface="Verdana"/>
              </a:rPr>
              <a:t>принимают</a:t>
            </a:r>
            <a:r>
              <a:rPr sz="3200" spc="-275" dirty="0">
                <a:latin typeface="Verdana"/>
                <a:cs typeface="Verdana"/>
              </a:rPr>
              <a:t> </a:t>
            </a:r>
            <a:r>
              <a:rPr sz="3200" spc="-65" dirty="0">
                <a:latin typeface="Verdana"/>
                <a:cs typeface="Verdana"/>
              </a:rPr>
              <a:t>участие</a:t>
            </a:r>
            <a:r>
              <a:rPr sz="3200" spc="-225" dirty="0">
                <a:latin typeface="Verdana"/>
                <a:cs typeface="Verdana"/>
              </a:rPr>
              <a:t> </a:t>
            </a:r>
            <a:r>
              <a:rPr sz="3200" spc="25" dirty="0">
                <a:latin typeface="Verdana"/>
                <a:cs typeface="Verdana"/>
              </a:rPr>
              <a:t>все</a:t>
            </a:r>
            <a:r>
              <a:rPr sz="3200" spc="90" dirty="0">
                <a:latin typeface="Verdana"/>
                <a:cs typeface="Verdana"/>
              </a:rPr>
              <a:t> </a:t>
            </a:r>
            <a:r>
              <a:rPr sz="3200" spc="5" dirty="0">
                <a:latin typeface="Verdana"/>
                <a:cs typeface="Verdana"/>
              </a:rPr>
              <a:t>обучающиеся</a:t>
            </a:r>
            <a:r>
              <a:rPr sz="3200" spc="-229" dirty="0">
                <a:latin typeface="Verdana"/>
                <a:cs typeface="Verdana"/>
              </a:rPr>
              <a:t> </a:t>
            </a:r>
            <a:r>
              <a:rPr sz="3200" spc="-65" dirty="0">
                <a:latin typeface="Verdana"/>
                <a:cs typeface="Verdana"/>
              </a:rPr>
              <a:t>параллели;</a:t>
            </a:r>
            <a:r>
              <a:rPr sz="3200" spc="-254" dirty="0">
                <a:latin typeface="Verdana"/>
                <a:cs typeface="Verdana"/>
              </a:rPr>
              <a:t> </a:t>
            </a:r>
            <a:r>
              <a:rPr sz="3200" spc="5" dirty="0">
                <a:latin typeface="Verdana"/>
                <a:cs typeface="Verdana"/>
              </a:rPr>
              <a:t>п</a:t>
            </a:r>
            <a:r>
              <a:rPr sz="3200" dirty="0">
                <a:latin typeface="Verdana"/>
                <a:cs typeface="Verdana"/>
              </a:rPr>
              <a:t>о</a:t>
            </a:r>
            <a:r>
              <a:rPr sz="3200" spc="-245" dirty="0">
                <a:latin typeface="Verdana"/>
                <a:cs typeface="Verdana"/>
              </a:rPr>
              <a:t>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endParaRPr sz="3200" dirty="0">
              <a:latin typeface="Verdana"/>
              <a:cs typeface="Verdana"/>
            </a:endParaRPr>
          </a:p>
          <a:p>
            <a:pPr marL="194945">
              <a:lnSpc>
                <a:spcPct val="100000"/>
              </a:lnSpc>
            </a:pPr>
            <a:r>
              <a:rPr sz="3200" spc="-220" dirty="0">
                <a:latin typeface="Verdana"/>
                <a:cs typeface="Verdana"/>
              </a:rPr>
              <a:t>«История»,</a:t>
            </a:r>
            <a:r>
              <a:rPr sz="3200" spc="-75" dirty="0">
                <a:latin typeface="Verdana"/>
                <a:cs typeface="Verdana"/>
              </a:rPr>
              <a:t> </a:t>
            </a:r>
            <a:r>
              <a:rPr sz="3200" spc="-90" dirty="0">
                <a:latin typeface="Verdana"/>
                <a:cs typeface="Verdana"/>
              </a:rPr>
              <a:t>«Обществознание»,</a:t>
            </a:r>
            <a:r>
              <a:rPr sz="3200" spc="-135" dirty="0">
                <a:latin typeface="Verdana"/>
                <a:cs typeface="Verdana"/>
              </a:rPr>
              <a:t> </a:t>
            </a:r>
            <a:r>
              <a:rPr sz="3200" spc="-55" dirty="0">
                <a:latin typeface="Verdana"/>
                <a:cs typeface="Verdana"/>
              </a:rPr>
              <a:t>«Литература»,</a:t>
            </a:r>
            <a:endParaRPr sz="3200" dirty="0">
              <a:latin typeface="Verdana"/>
              <a:cs typeface="Verdana"/>
            </a:endParaRPr>
          </a:p>
          <a:p>
            <a:pPr marL="194945">
              <a:lnSpc>
                <a:spcPct val="100000"/>
              </a:lnSpc>
            </a:pPr>
            <a:r>
              <a:rPr sz="3200" spc="-105" dirty="0">
                <a:latin typeface="Verdana"/>
                <a:cs typeface="Verdana"/>
              </a:rPr>
              <a:t>«Иностранный</a:t>
            </a:r>
            <a:r>
              <a:rPr sz="3200" spc="-145" dirty="0">
                <a:latin typeface="Verdana"/>
                <a:cs typeface="Verdana"/>
              </a:rPr>
              <a:t> </a:t>
            </a:r>
            <a:r>
              <a:rPr sz="3200" spc="-434" dirty="0">
                <a:latin typeface="Verdana"/>
                <a:cs typeface="Verdana"/>
              </a:rPr>
              <a:t>язык»,</a:t>
            </a:r>
            <a:r>
              <a:rPr sz="3200" spc="-160" dirty="0">
                <a:latin typeface="Verdana"/>
                <a:cs typeface="Verdana"/>
              </a:rPr>
              <a:t> </a:t>
            </a:r>
            <a:r>
              <a:rPr sz="3200" spc="-135" dirty="0">
                <a:latin typeface="Verdana"/>
                <a:cs typeface="Verdana"/>
              </a:rPr>
              <a:t>«География»,</a:t>
            </a:r>
            <a:r>
              <a:rPr sz="3200" spc="-140" dirty="0">
                <a:latin typeface="Verdana"/>
                <a:cs typeface="Verdana"/>
              </a:rPr>
              <a:t> </a:t>
            </a:r>
            <a:r>
              <a:rPr sz="3200" spc="-295" dirty="0">
                <a:latin typeface="Verdana"/>
                <a:cs typeface="Verdana"/>
              </a:rPr>
              <a:t>«Биология»,</a:t>
            </a:r>
            <a:endParaRPr sz="3200" dirty="0">
              <a:latin typeface="Verdana"/>
              <a:cs typeface="Verdana"/>
            </a:endParaRPr>
          </a:p>
          <a:p>
            <a:pPr marL="194945" marR="5080">
              <a:lnSpc>
                <a:spcPct val="100000"/>
              </a:lnSpc>
            </a:pPr>
            <a:r>
              <a:rPr sz="3200" spc="-250" dirty="0">
                <a:latin typeface="Verdana"/>
                <a:cs typeface="Verdana"/>
              </a:rPr>
              <a:t>«Физика»,</a:t>
            </a:r>
            <a:r>
              <a:rPr sz="3200" spc="-165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«Информатика»</a:t>
            </a:r>
            <a:r>
              <a:rPr sz="3200" spc="-145" dirty="0">
                <a:latin typeface="Verdana"/>
                <a:cs typeface="Verdana"/>
              </a:rPr>
              <a:t> </a:t>
            </a:r>
            <a:r>
              <a:rPr sz="3200" spc="-220" dirty="0">
                <a:latin typeface="Verdana"/>
                <a:cs typeface="Verdana"/>
              </a:rPr>
              <a:t>ВПР</a:t>
            </a:r>
            <a:r>
              <a:rPr sz="3200" spc="-190" dirty="0">
                <a:latin typeface="Verdana"/>
                <a:cs typeface="Verdana"/>
              </a:rPr>
              <a:t> </a:t>
            </a:r>
            <a:r>
              <a:rPr sz="3200" spc="-125" dirty="0">
                <a:latin typeface="Verdana"/>
                <a:cs typeface="Verdana"/>
              </a:rPr>
              <a:t>проводятся</a:t>
            </a:r>
            <a:r>
              <a:rPr sz="3200" spc="-195" dirty="0">
                <a:latin typeface="Verdana"/>
                <a:cs typeface="Verdana"/>
              </a:rPr>
              <a:t> </a:t>
            </a:r>
            <a:r>
              <a:rPr sz="3200" spc="-290" dirty="0">
                <a:latin typeface="Verdana"/>
                <a:cs typeface="Verdana"/>
              </a:rPr>
              <a:t>для </a:t>
            </a:r>
            <a:r>
              <a:rPr sz="3200" spc="-35" dirty="0">
                <a:latin typeface="Verdana"/>
                <a:cs typeface="Verdana"/>
              </a:rPr>
              <a:t>каждого</a:t>
            </a:r>
            <a:r>
              <a:rPr sz="3200" spc="-229" dirty="0">
                <a:latin typeface="Verdana"/>
                <a:cs typeface="Verdana"/>
              </a:rPr>
              <a:t> </a:t>
            </a:r>
            <a:r>
              <a:rPr sz="3200" spc="110" dirty="0">
                <a:latin typeface="Verdana"/>
                <a:cs typeface="Verdana"/>
              </a:rPr>
              <a:t>класса</a:t>
            </a:r>
            <a:r>
              <a:rPr sz="3200" spc="-23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по</a:t>
            </a:r>
            <a:r>
              <a:rPr sz="3200" spc="-245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двум</a:t>
            </a:r>
            <a:r>
              <a:rPr sz="3200" spc="-240" dirty="0">
                <a:latin typeface="Verdana"/>
                <a:cs typeface="Verdana"/>
              </a:rPr>
              <a:t>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r>
              <a:rPr sz="3200" spc="-240" dirty="0">
                <a:latin typeface="Verdana"/>
                <a:cs typeface="Verdana"/>
              </a:rPr>
              <a:t> </a:t>
            </a:r>
            <a:r>
              <a:rPr sz="3200" spc="30" dirty="0">
                <a:latin typeface="Verdana"/>
                <a:cs typeface="Verdana"/>
              </a:rPr>
              <a:t>на </a:t>
            </a:r>
            <a:r>
              <a:rPr sz="3200" dirty="0">
                <a:latin typeface="Verdana"/>
                <a:cs typeface="Verdana"/>
              </a:rPr>
              <a:t>основе</a:t>
            </a:r>
            <a:r>
              <a:rPr sz="3200" spc="-150" dirty="0">
                <a:latin typeface="Verdana"/>
                <a:cs typeface="Verdana"/>
              </a:rPr>
              <a:t> </a:t>
            </a:r>
            <a:r>
              <a:rPr sz="3200" spc="-70" dirty="0">
                <a:latin typeface="Verdana"/>
                <a:cs typeface="Verdana"/>
              </a:rPr>
              <a:t>случайного</a:t>
            </a:r>
            <a:r>
              <a:rPr sz="3200" spc="-170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выбора</a:t>
            </a:r>
            <a:r>
              <a:rPr sz="3200" spc="-110" dirty="0">
                <a:latin typeface="Verdana"/>
                <a:cs typeface="Verdana"/>
              </a:rPr>
              <a:t> </a:t>
            </a:r>
            <a:r>
              <a:rPr sz="3200" spc="70" dirty="0">
                <a:latin typeface="Verdana"/>
                <a:cs typeface="Verdana"/>
              </a:rPr>
              <a:t>федеральным </a:t>
            </a:r>
            <a:r>
              <a:rPr sz="3200" spc="-10" dirty="0">
                <a:latin typeface="Verdana"/>
                <a:cs typeface="Verdana"/>
              </a:rPr>
              <a:t>организатором;</a:t>
            </a:r>
            <a:endParaRPr sz="3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5920">
              <a:lnSpc>
                <a:spcPct val="100000"/>
              </a:lnSpc>
              <a:spcBef>
                <a:spcPts val="100"/>
              </a:spcBef>
            </a:pPr>
            <a:r>
              <a:rPr b="1" spc="-480" dirty="0">
                <a:solidFill>
                  <a:srgbClr val="006FC0"/>
                </a:solidFill>
                <a:latin typeface="Arial"/>
                <a:cs typeface="Arial"/>
              </a:rPr>
              <a:t>ВПР</a:t>
            </a:r>
            <a:r>
              <a:rPr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8 </a:t>
            </a:r>
            <a:r>
              <a:rPr b="1" spc="175" dirty="0">
                <a:solidFill>
                  <a:srgbClr val="006FC0"/>
                </a:solidFill>
                <a:latin typeface="Arial"/>
                <a:cs typeface="Arial"/>
              </a:rPr>
              <a:t>класс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539" y="2128838"/>
            <a:ext cx="965581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215265" indent="-182880" algn="just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sz="3200" b="1" spc="-260" dirty="0">
                <a:latin typeface="Arial"/>
                <a:cs typeface="Arial"/>
              </a:rPr>
              <a:t>в</a:t>
            </a:r>
            <a:r>
              <a:rPr sz="3200" b="1" spc="1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8</a:t>
            </a:r>
            <a:r>
              <a:rPr sz="3200" b="1" spc="-5" dirty="0">
                <a:latin typeface="Arial"/>
                <a:cs typeface="Arial"/>
              </a:rPr>
              <a:t> </a:t>
            </a:r>
            <a:r>
              <a:rPr sz="3200" b="1" spc="150" dirty="0">
                <a:latin typeface="Arial"/>
                <a:cs typeface="Arial"/>
              </a:rPr>
              <a:t>классе</a:t>
            </a:r>
            <a:r>
              <a:rPr sz="3200" b="1" spc="25" dirty="0">
                <a:latin typeface="Arial"/>
                <a:cs typeface="Arial"/>
              </a:rPr>
              <a:t> </a:t>
            </a:r>
            <a:r>
              <a:rPr sz="3200" spc="5" dirty="0">
                <a:latin typeface="Verdana"/>
                <a:cs typeface="Verdana"/>
              </a:rPr>
              <a:t>п</a:t>
            </a:r>
            <a:r>
              <a:rPr sz="3200" dirty="0">
                <a:latin typeface="Verdana"/>
                <a:cs typeface="Verdana"/>
              </a:rPr>
              <a:t>о</a:t>
            </a:r>
            <a:r>
              <a:rPr sz="3200" spc="-245" dirty="0">
                <a:latin typeface="Verdana"/>
                <a:cs typeface="Verdana"/>
              </a:rPr>
              <a:t> </a:t>
            </a:r>
            <a:r>
              <a:rPr sz="3200" spc="-55" dirty="0">
                <a:latin typeface="Verdana"/>
                <a:cs typeface="Verdana"/>
              </a:rPr>
              <a:t>учебным</a:t>
            </a:r>
            <a:r>
              <a:rPr sz="3200" spc="-220" dirty="0">
                <a:latin typeface="Verdana"/>
                <a:cs typeface="Verdana"/>
              </a:rPr>
              <a:t>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r>
              <a:rPr sz="3200" spc="-260" dirty="0">
                <a:latin typeface="Verdana"/>
                <a:cs typeface="Verdana"/>
              </a:rPr>
              <a:t> </a:t>
            </a:r>
            <a:r>
              <a:rPr sz="3200" spc="-100" dirty="0">
                <a:latin typeface="Verdana"/>
                <a:cs typeface="Verdana"/>
              </a:rPr>
              <a:t>«Русский</a:t>
            </a:r>
            <a:r>
              <a:rPr sz="3200" spc="-45" dirty="0">
                <a:latin typeface="Verdana"/>
                <a:cs typeface="Verdana"/>
              </a:rPr>
              <a:t> </a:t>
            </a:r>
            <a:r>
              <a:rPr sz="3200" spc="-434" dirty="0">
                <a:latin typeface="Verdana"/>
                <a:cs typeface="Verdana"/>
              </a:rPr>
              <a:t>язык»,</a:t>
            </a:r>
            <a:r>
              <a:rPr sz="3200" spc="-195" dirty="0">
                <a:latin typeface="Verdana"/>
                <a:cs typeface="Verdana"/>
              </a:rPr>
              <a:t> </a:t>
            </a:r>
            <a:r>
              <a:rPr sz="3200" spc="-80" dirty="0">
                <a:latin typeface="Verdana"/>
                <a:cs typeface="Verdana"/>
              </a:rPr>
              <a:t>«Математика»</a:t>
            </a:r>
            <a:r>
              <a:rPr sz="3200" spc="-185" dirty="0">
                <a:latin typeface="Verdana"/>
                <a:cs typeface="Verdana"/>
              </a:rPr>
              <a:t> </a:t>
            </a:r>
            <a:r>
              <a:rPr sz="3200" spc="20" dirty="0">
                <a:latin typeface="Verdana"/>
                <a:cs typeface="Verdana"/>
              </a:rPr>
              <a:t>принимают</a:t>
            </a:r>
            <a:r>
              <a:rPr sz="3200" spc="-275" dirty="0">
                <a:latin typeface="Verdana"/>
                <a:cs typeface="Verdana"/>
              </a:rPr>
              <a:t> </a:t>
            </a:r>
            <a:r>
              <a:rPr sz="3200" spc="-65" dirty="0">
                <a:latin typeface="Verdana"/>
                <a:cs typeface="Verdana"/>
              </a:rPr>
              <a:t>участие</a:t>
            </a:r>
            <a:r>
              <a:rPr sz="3200" spc="-225" dirty="0">
                <a:latin typeface="Verdana"/>
                <a:cs typeface="Verdana"/>
              </a:rPr>
              <a:t> </a:t>
            </a:r>
            <a:r>
              <a:rPr sz="3200" spc="25" dirty="0">
                <a:latin typeface="Verdana"/>
                <a:cs typeface="Verdana"/>
              </a:rPr>
              <a:t>все</a:t>
            </a:r>
            <a:r>
              <a:rPr sz="3200" spc="90" dirty="0">
                <a:latin typeface="Verdana"/>
                <a:cs typeface="Verdana"/>
              </a:rPr>
              <a:t> </a:t>
            </a:r>
            <a:r>
              <a:rPr sz="3200" spc="5" dirty="0">
                <a:latin typeface="Verdana"/>
                <a:cs typeface="Verdana"/>
              </a:rPr>
              <a:t>обучающиеся</a:t>
            </a:r>
            <a:r>
              <a:rPr sz="3200" spc="-229" dirty="0">
                <a:latin typeface="Verdana"/>
                <a:cs typeface="Verdana"/>
              </a:rPr>
              <a:t> </a:t>
            </a:r>
            <a:r>
              <a:rPr sz="3200" spc="-65" dirty="0">
                <a:latin typeface="Verdana"/>
                <a:cs typeface="Verdana"/>
              </a:rPr>
              <a:t>параллели;</a:t>
            </a:r>
            <a:r>
              <a:rPr sz="3200" spc="-254" dirty="0">
                <a:latin typeface="Verdana"/>
                <a:cs typeface="Verdana"/>
              </a:rPr>
              <a:t> </a:t>
            </a:r>
            <a:r>
              <a:rPr sz="3200" spc="5" dirty="0">
                <a:latin typeface="Verdana"/>
                <a:cs typeface="Verdana"/>
              </a:rPr>
              <a:t>п</a:t>
            </a:r>
            <a:r>
              <a:rPr sz="3200" dirty="0">
                <a:latin typeface="Verdana"/>
                <a:cs typeface="Verdana"/>
              </a:rPr>
              <a:t>о</a:t>
            </a:r>
            <a:r>
              <a:rPr sz="3200" spc="-245" dirty="0">
                <a:latin typeface="Verdana"/>
                <a:cs typeface="Verdana"/>
              </a:rPr>
              <a:t>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endParaRPr sz="3200" dirty="0">
              <a:latin typeface="Verdana"/>
              <a:cs typeface="Verdana"/>
            </a:endParaRPr>
          </a:p>
          <a:p>
            <a:pPr marL="194945">
              <a:lnSpc>
                <a:spcPct val="100000"/>
              </a:lnSpc>
            </a:pPr>
            <a:r>
              <a:rPr sz="3200" spc="-220" dirty="0">
                <a:latin typeface="Verdana"/>
                <a:cs typeface="Verdana"/>
              </a:rPr>
              <a:t>«История»,</a:t>
            </a:r>
            <a:r>
              <a:rPr sz="3200" spc="-75" dirty="0">
                <a:latin typeface="Verdana"/>
                <a:cs typeface="Verdana"/>
              </a:rPr>
              <a:t> </a:t>
            </a:r>
            <a:r>
              <a:rPr sz="3200" spc="-90" dirty="0">
                <a:latin typeface="Verdana"/>
                <a:cs typeface="Verdana"/>
              </a:rPr>
              <a:t>«Обществознание»,</a:t>
            </a:r>
            <a:r>
              <a:rPr sz="3200" spc="-135" dirty="0">
                <a:latin typeface="Verdana"/>
                <a:cs typeface="Verdana"/>
              </a:rPr>
              <a:t> </a:t>
            </a:r>
            <a:r>
              <a:rPr sz="3200" spc="-55" dirty="0">
                <a:latin typeface="Verdana"/>
                <a:cs typeface="Verdana"/>
              </a:rPr>
              <a:t>«Литература»,</a:t>
            </a:r>
            <a:endParaRPr sz="3200" dirty="0">
              <a:latin typeface="Verdana"/>
              <a:cs typeface="Verdana"/>
            </a:endParaRPr>
          </a:p>
          <a:p>
            <a:pPr marL="194945">
              <a:lnSpc>
                <a:spcPct val="100000"/>
              </a:lnSpc>
            </a:pPr>
            <a:r>
              <a:rPr sz="3200" spc="-105" dirty="0">
                <a:latin typeface="Verdana"/>
                <a:cs typeface="Verdana"/>
              </a:rPr>
              <a:t>«Иностранный</a:t>
            </a:r>
            <a:r>
              <a:rPr sz="3200" spc="-145" dirty="0">
                <a:latin typeface="Verdana"/>
                <a:cs typeface="Verdana"/>
              </a:rPr>
              <a:t> </a:t>
            </a:r>
            <a:r>
              <a:rPr sz="3200" spc="-434" dirty="0">
                <a:latin typeface="Verdana"/>
                <a:cs typeface="Verdana"/>
              </a:rPr>
              <a:t>язык»,</a:t>
            </a:r>
            <a:r>
              <a:rPr sz="3200" spc="-160" dirty="0">
                <a:latin typeface="Verdana"/>
                <a:cs typeface="Verdana"/>
              </a:rPr>
              <a:t> </a:t>
            </a:r>
            <a:r>
              <a:rPr sz="3200" spc="-135" dirty="0">
                <a:latin typeface="Verdana"/>
                <a:cs typeface="Verdana"/>
              </a:rPr>
              <a:t>«География»,</a:t>
            </a:r>
            <a:r>
              <a:rPr sz="3200" spc="-140" dirty="0">
                <a:latin typeface="Verdana"/>
                <a:cs typeface="Verdana"/>
              </a:rPr>
              <a:t> </a:t>
            </a:r>
            <a:r>
              <a:rPr sz="3200" spc="-295" dirty="0">
                <a:latin typeface="Verdana"/>
                <a:cs typeface="Verdana"/>
              </a:rPr>
              <a:t>«Биология»,</a:t>
            </a:r>
            <a:endParaRPr sz="3200" dirty="0">
              <a:latin typeface="Verdana"/>
              <a:cs typeface="Verdana"/>
            </a:endParaRPr>
          </a:p>
          <a:p>
            <a:pPr marL="194945" marR="647700">
              <a:lnSpc>
                <a:spcPct val="100000"/>
              </a:lnSpc>
            </a:pPr>
            <a:r>
              <a:rPr sz="3200" spc="-265" dirty="0">
                <a:latin typeface="Verdana"/>
                <a:cs typeface="Verdana"/>
              </a:rPr>
              <a:t>«Химия»,</a:t>
            </a:r>
            <a:r>
              <a:rPr sz="3200" spc="-165" dirty="0">
                <a:latin typeface="Verdana"/>
                <a:cs typeface="Verdana"/>
              </a:rPr>
              <a:t> </a:t>
            </a:r>
            <a:r>
              <a:rPr sz="3200" spc="-250" dirty="0">
                <a:latin typeface="Verdana"/>
                <a:cs typeface="Verdana"/>
              </a:rPr>
              <a:t>«Физика»,</a:t>
            </a:r>
            <a:r>
              <a:rPr sz="3200" spc="-165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«Информатика»</a:t>
            </a:r>
            <a:r>
              <a:rPr sz="3200" spc="-150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ВПР </a:t>
            </a:r>
            <a:r>
              <a:rPr sz="3200" spc="-120" dirty="0">
                <a:latin typeface="Verdana"/>
                <a:cs typeface="Verdana"/>
              </a:rPr>
              <a:t>проводятся</a:t>
            </a:r>
            <a:r>
              <a:rPr sz="3200" spc="-229" dirty="0">
                <a:latin typeface="Verdana"/>
                <a:cs typeface="Verdana"/>
              </a:rPr>
              <a:t> </a:t>
            </a:r>
            <a:r>
              <a:rPr sz="3200" spc="-270" dirty="0">
                <a:latin typeface="Verdana"/>
                <a:cs typeface="Verdana"/>
              </a:rPr>
              <a:t>для</a:t>
            </a:r>
            <a:r>
              <a:rPr sz="3200" spc="-245" dirty="0">
                <a:latin typeface="Verdana"/>
                <a:cs typeface="Verdana"/>
              </a:rPr>
              <a:t> </a:t>
            </a:r>
            <a:r>
              <a:rPr sz="3200" spc="-40" dirty="0">
                <a:latin typeface="Verdana"/>
                <a:cs typeface="Verdana"/>
              </a:rPr>
              <a:t>каждого</a:t>
            </a:r>
            <a:r>
              <a:rPr sz="3200" spc="-220" dirty="0">
                <a:latin typeface="Verdana"/>
                <a:cs typeface="Verdana"/>
              </a:rPr>
              <a:t> </a:t>
            </a:r>
            <a:r>
              <a:rPr sz="3200" spc="110" dirty="0">
                <a:latin typeface="Verdana"/>
                <a:cs typeface="Verdana"/>
              </a:rPr>
              <a:t>класса</a:t>
            </a:r>
            <a:r>
              <a:rPr sz="3200" spc="-229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по</a:t>
            </a:r>
            <a:r>
              <a:rPr sz="3200" spc="-245" dirty="0">
                <a:latin typeface="Verdana"/>
                <a:cs typeface="Verdana"/>
              </a:rPr>
              <a:t> </a:t>
            </a:r>
            <a:r>
              <a:rPr sz="3200" spc="-20" dirty="0">
                <a:latin typeface="Verdana"/>
                <a:cs typeface="Verdana"/>
              </a:rPr>
              <a:t>двум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r>
              <a:rPr sz="3200" spc="-155" dirty="0">
                <a:latin typeface="Verdana"/>
                <a:cs typeface="Verdana"/>
              </a:rPr>
              <a:t> </a:t>
            </a:r>
            <a:r>
              <a:rPr sz="3200" spc="60" dirty="0">
                <a:latin typeface="Verdana"/>
                <a:cs typeface="Verdana"/>
              </a:rPr>
              <a:t>на</a:t>
            </a:r>
            <a:r>
              <a:rPr sz="3200" spc="-17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основе</a:t>
            </a:r>
            <a:r>
              <a:rPr sz="3200" spc="-160" dirty="0">
                <a:latin typeface="Verdana"/>
                <a:cs typeface="Verdana"/>
              </a:rPr>
              <a:t> </a:t>
            </a:r>
            <a:r>
              <a:rPr sz="3200" spc="-70" dirty="0">
                <a:latin typeface="Verdana"/>
                <a:cs typeface="Verdana"/>
              </a:rPr>
              <a:t>случайного</a:t>
            </a:r>
            <a:r>
              <a:rPr sz="3200" spc="-180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выбора </a:t>
            </a:r>
            <a:r>
              <a:rPr sz="3200" spc="80" dirty="0">
                <a:latin typeface="Verdana"/>
                <a:cs typeface="Verdana"/>
              </a:rPr>
              <a:t>федеральным</a:t>
            </a:r>
            <a:r>
              <a:rPr sz="3200" spc="-210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организатором;</a:t>
            </a:r>
            <a:endParaRPr sz="3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5740">
              <a:lnSpc>
                <a:spcPct val="100000"/>
              </a:lnSpc>
              <a:spcBef>
                <a:spcPts val="100"/>
              </a:spcBef>
            </a:pPr>
            <a:r>
              <a:rPr b="1" spc="-480" dirty="0">
                <a:solidFill>
                  <a:srgbClr val="006FC0"/>
                </a:solidFill>
                <a:latin typeface="Arial"/>
                <a:cs typeface="Arial"/>
              </a:rPr>
              <a:t>ВПР</a:t>
            </a:r>
            <a:r>
              <a:rPr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10</a:t>
            </a:r>
            <a:r>
              <a:rPr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spc="175" dirty="0">
                <a:solidFill>
                  <a:srgbClr val="006FC0"/>
                </a:solidFill>
                <a:latin typeface="Arial"/>
                <a:cs typeface="Arial"/>
              </a:rPr>
              <a:t>класс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539" y="2128838"/>
            <a:ext cx="967359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5080" indent="-182880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sz="3200" b="1" spc="-260" dirty="0">
                <a:latin typeface="Arial"/>
                <a:cs typeface="Arial"/>
              </a:rPr>
              <a:t>в</a:t>
            </a:r>
            <a:r>
              <a:rPr sz="3200" b="1" spc="2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10</a:t>
            </a:r>
            <a:r>
              <a:rPr sz="3200" b="1" spc="-15" dirty="0">
                <a:latin typeface="Arial"/>
                <a:cs typeface="Arial"/>
              </a:rPr>
              <a:t> </a:t>
            </a:r>
            <a:r>
              <a:rPr sz="3200" b="1" spc="150" dirty="0">
                <a:latin typeface="Arial"/>
                <a:cs typeface="Arial"/>
              </a:rPr>
              <a:t>классе</a:t>
            </a:r>
            <a:r>
              <a:rPr sz="3200" b="1" spc="55" dirty="0">
                <a:latin typeface="Arial"/>
                <a:cs typeface="Arial"/>
              </a:rPr>
              <a:t> </a:t>
            </a:r>
            <a:r>
              <a:rPr sz="3200" dirty="0">
                <a:latin typeface="Verdana"/>
                <a:cs typeface="Verdana"/>
              </a:rPr>
              <a:t>по</a:t>
            </a:r>
            <a:r>
              <a:rPr sz="3200" spc="-235" dirty="0">
                <a:latin typeface="Verdana"/>
                <a:cs typeface="Verdana"/>
              </a:rPr>
              <a:t> </a:t>
            </a:r>
            <a:r>
              <a:rPr sz="3200" spc="-45" dirty="0">
                <a:latin typeface="Verdana"/>
                <a:cs typeface="Verdana"/>
              </a:rPr>
              <a:t>учебным</a:t>
            </a:r>
            <a:r>
              <a:rPr sz="3200" spc="-235" dirty="0">
                <a:latin typeface="Verdana"/>
                <a:cs typeface="Verdana"/>
              </a:rPr>
              <a:t>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r>
              <a:rPr sz="3200" spc="-229" dirty="0">
                <a:latin typeface="Verdana"/>
                <a:cs typeface="Verdana"/>
              </a:rPr>
              <a:t> </a:t>
            </a:r>
            <a:r>
              <a:rPr sz="3200" spc="-55" dirty="0">
                <a:latin typeface="Verdana"/>
                <a:cs typeface="Verdana"/>
              </a:rPr>
              <a:t>«Русский </a:t>
            </a:r>
            <a:r>
              <a:rPr sz="3200" spc="-434" dirty="0">
                <a:latin typeface="Verdana"/>
                <a:cs typeface="Verdana"/>
              </a:rPr>
              <a:t>язык»,</a:t>
            </a:r>
            <a:r>
              <a:rPr sz="3200" spc="-130" dirty="0">
                <a:latin typeface="Verdana"/>
                <a:cs typeface="Verdana"/>
              </a:rPr>
              <a:t> </a:t>
            </a:r>
            <a:r>
              <a:rPr sz="3200" spc="-80" dirty="0">
                <a:latin typeface="Verdana"/>
                <a:cs typeface="Verdana"/>
              </a:rPr>
              <a:t>«Математика»</a:t>
            </a:r>
            <a:r>
              <a:rPr sz="3200" spc="-11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принимают</a:t>
            </a:r>
            <a:r>
              <a:rPr sz="3200" spc="-215" dirty="0">
                <a:latin typeface="Verdana"/>
                <a:cs typeface="Verdana"/>
              </a:rPr>
              <a:t> </a:t>
            </a:r>
            <a:r>
              <a:rPr sz="3200" spc="-70" dirty="0">
                <a:latin typeface="Verdana"/>
                <a:cs typeface="Verdana"/>
              </a:rPr>
              <a:t>участие</a:t>
            </a:r>
            <a:r>
              <a:rPr sz="3200" spc="-155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все </a:t>
            </a:r>
            <a:r>
              <a:rPr sz="3200" dirty="0">
                <a:latin typeface="Verdana"/>
                <a:cs typeface="Verdana"/>
              </a:rPr>
              <a:t>обучающиеся</a:t>
            </a:r>
            <a:r>
              <a:rPr sz="3200" spc="-180" dirty="0">
                <a:latin typeface="Verdana"/>
                <a:cs typeface="Verdana"/>
              </a:rPr>
              <a:t> </a:t>
            </a:r>
            <a:r>
              <a:rPr sz="3200" spc="-70" dirty="0">
                <a:latin typeface="Verdana"/>
                <a:cs typeface="Verdana"/>
              </a:rPr>
              <a:t>параллели;</a:t>
            </a:r>
            <a:r>
              <a:rPr sz="3200" spc="-204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по</a:t>
            </a:r>
            <a:r>
              <a:rPr sz="3200" spc="-195" dirty="0">
                <a:latin typeface="Verdana"/>
                <a:cs typeface="Verdana"/>
              </a:rPr>
              <a:t> </a:t>
            </a:r>
            <a:r>
              <a:rPr sz="3200" spc="135" dirty="0">
                <a:latin typeface="Verdana"/>
                <a:cs typeface="Verdana"/>
              </a:rPr>
              <a:t>предметам</a:t>
            </a:r>
            <a:endParaRPr sz="3200" dirty="0">
              <a:latin typeface="Verdana"/>
              <a:cs typeface="Verdana"/>
            </a:endParaRPr>
          </a:p>
          <a:p>
            <a:pPr marL="194945">
              <a:lnSpc>
                <a:spcPct val="100000"/>
              </a:lnSpc>
            </a:pPr>
            <a:r>
              <a:rPr sz="3200" spc="-220" dirty="0">
                <a:latin typeface="Verdana"/>
                <a:cs typeface="Verdana"/>
              </a:rPr>
              <a:t>«История»,</a:t>
            </a:r>
            <a:r>
              <a:rPr sz="3200" spc="-70" dirty="0">
                <a:latin typeface="Verdana"/>
                <a:cs typeface="Verdana"/>
              </a:rPr>
              <a:t> </a:t>
            </a:r>
            <a:r>
              <a:rPr sz="3200" spc="-90" dirty="0">
                <a:latin typeface="Verdana"/>
                <a:cs typeface="Verdana"/>
              </a:rPr>
              <a:t>«Обществознание»,</a:t>
            </a:r>
            <a:r>
              <a:rPr sz="3200" spc="-135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«География»,</a:t>
            </a:r>
            <a:endParaRPr sz="3200" dirty="0">
              <a:latin typeface="Verdana"/>
              <a:cs typeface="Verdana"/>
            </a:endParaRPr>
          </a:p>
          <a:p>
            <a:pPr marL="194945">
              <a:lnSpc>
                <a:spcPct val="100000"/>
              </a:lnSpc>
            </a:pPr>
            <a:r>
              <a:rPr sz="3200" spc="-250" dirty="0">
                <a:latin typeface="Verdana"/>
                <a:cs typeface="Verdana"/>
              </a:rPr>
              <a:t>«Физика»,</a:t>
            </a:r>
            <a:r>
              <a:rPr sz="3200" spc="-165" dirty="0">
                <a:latin typeface="Verdana"/>
                <a:cs typeface="Verdana"/>
              </a:rPr>
              <a:t> </a:t>
            </a:r>
            <a:r>
              <a:rPr sz="3200" spc="-265" dirty="0">
                <a:latin typeface="Verdana"/>
                <a:cs typeface="Verdana"/>
              </a:rPr>
              <a:t>«Химия»,</a:t>
            </a:r>
            <a:r>
              <a:rPr sz="3200" spc="-160" dirty="0">
                <a:latin typeface="Verdana"/>
                <a:cs typeface="Verdana"/>
              </a:rPr>
              <a:t> </a:t>
            </a:r>
            <a:r>
              <a:rPr sz="3200" spc="-60" dirty="0">
                <a:latin typeface="Verdana"/>
                <a:cs typeface="Verdana"/>
              </a:rPr>
              <a:t>«Литература»,</a:t>
            </a:r>
            <a:endParaRPr sz="3200" dirty="0">
              <a:latin typeface="Verdana"/>
              <a:cs typeface="Verdana"/>
            </a:endParaRPr>
          </a:p>
          <a:p>
            <a:pPr marL="194945" marR="679450">
              <a:lnSpc>
                <a:spcPct val="100000"/>
              </a:lnSpc>
            </a:pPr>
            <a:r>
              <a:rPr sz="3200" spc="-105" dirty="0">
                <a:latin typeface="Verdana"/>
                <a:cs typeface="Verdana"/>
              </a:rPr>
              <a:t>«Иностранный</a:t>
            </a:r>
            <a:r>
              <a:rPr sz="3200" spc="-150" dirty="0">
                <a:latin typeface="Verdana"/>
                <a:cs typeface="Verdana"/>
              </a:rPr>
              <a:t> </a:t>
            </a:r>
            <a:r>
              <a:rPr sz="3200" spc="-459" dirty="0">
                <a:latin typeface="Verdana"/>
                <a:cs typeface="Verdana"/>
              </a:rPr>
              <a:t>язык»</a:t>
            </a:r>
            <a:r>
              <a:rPr sz="3200" spc="-175" dirty="0">
                <a:latin typeface="Verdana"/>
                <a:cs typeface="Verdana"/>
              </a:rPr>
              <a:t> </a:t>
            </a:r>
            <a:r>
              <a:rPr sz="3200" spc="-220" dirty="0">
                <a:latin typeface="Verdana"/>
                <a:cs typeface="Verdana"/>
              </a:rPr>
              <a:t>ВПР</a:t>
            </a:r>
            <a:r>
              <a:rPr sz="3200" spc="-165" dirty="0">
                <a:latin typeface="Verdana"/>
                <a:cs typeface="Verdana"/>
              </a:rPr>
              <a:t> </a:t>
            </a:r>
            <a:r>
              <a:rPr sz="3200" spc="-125" dirty="0">
                <a:latin typeface="Verdana"/>
                <a:cs typeface="Verdana"/>
              </a:rPr>
              <a:t>проводятся</a:t>
            </a:r>
            <a:r>
              <a:rPr sz="3200" spc="-204" dirty="0">
                <a:latin typeface="Verdana"/>
                <a:cs typeface="Verdana"/>
              </a:rPr>
              <a:t> </a:t>
            </a:r>
            <a:r>
              <a:rPr sz="3200" spc="-290" dirty="0">
                <a:latin typeface="Verdana"/>
                <a:cs typeface="Verdana"/>
              </a:rPr>
              <a:t>для </a:t>
            </a:r>
            <a:r>
              <a:rPr sz="3200" spc="-35" dirty="0">
                <a:latin typeface="Verdana"/>
                <a:cs typeface="Verdana"/>
              </a:rPr>
              <a:t>каждого</a:t>
            </a:r>
            <a:r>
              <a:rPr sz="3200" spc="-229" dirty="0">
                <a:latin typeface="Verdana"/>
                <a:cs typeface="Verdana"/>
              </a:rPr>
              <a:t> </a:t>
            </a:r>
            <a:r>
              <a:rPr sz="3200" spc="110" dirty="0">
                <a:latin typeface="Verdana"/>
                <a:cs typeface="Verdana"/>
              </a:rPr>
              <a:t>класса</a:t>
            </a:r>
            <a:r>
              <a:rPr sz="3200" spc="-235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по</a:t>
            </a:r>
            <a:r>
              <a:rPr sz="3200" spc="-245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двум</a:t>
            </a:r>
            <a:r>
              <a:rPr sz="3200" spc="-240" dirty="0">
                <a:latin typeface="Verdana"/>
                <a:cs typeface="Verdana"/>
              </a:rPr>
              <a:t>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r>
              <a:rPr sz="3200" spc="-240" dirty="0">
                <a:latin typeface="Verdana"/>
                <a:cs typeface="Verdana"/>
              </a:rPr>
              <a:t> </a:t>
            </a:r>
            <a:r>
              <a:rPr sz="3200" spc="30" dirty="0">
                <a:latin typeface="Verdana"/>
                <a:cs typeface="Verdana"/>
              </a:rPr>
              <a:t>на </a:t>
            </a:r>
            <a:r>
              <a:rPr sz="3200" dirty="0">
                <a:latin typeface="Verdana"/>
                <a:cs typeface="Verdana"/>
              </a:rPr>
              <a:t>основе</a:t>
            </a:r>
            <a:r>
              <a:rPr sz="3200" spc="-150" dirty="0">
                <a:latin typeface="Verdana"/>
                <a:cs typeface="Verdana"/>
              </a:rPr>
              <a:t> </a:t>
            </a:r>
            <a:r>
              <a:rPr sz="3200" spc="-70" dirty="0">
                <a:latin typeface="Verdana"/>
                <a:cs typeface="Verdana"/>
              </a:rPr>
              <a:t>случайного</a:t>
            </a:r>
            <a:r>
              <a:rPr sz="3200" spc="-170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выбора</a:t>
            </a:r>
            <a:r>
              <a:rPr sz="3200" spc="-110" dirty="0">
                <a:latin typeface="Verdana"/>
                <a:cs typeface="Verdana"/>
              </a:rPr>
              <a:t> </a:t>
            </a:r>
            <a:r>
              <a:rPr sz="3200" spc="70" dirty="0">
                <a:latin typeface="Verdana"/>
                <a:cs typeface="Verdana"/>
              </a:rPr>
              <a:t>федеральным </a:t>
            </a:r>
            <a:r>
              <a:rPr sz="3200" spc="-10" dirty="0">
                <a:latin typeface="Verdana"/>
                <a:cs typeface="Verdana"/>
              </a:rPr>
              <a:t>организатором;</a:t>
            </a:r>
            <a:endParaRPr sz="3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685800"/>
            <a:ext cx="9693275" cy="41831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8255" indent="-182880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sz="3200" spc="-40" dirty="0">
                <a:latin typeface="Verdana"/>
                <a:cs typeface="Verdana"/>
              </a:rPr>
              <a:t>При</a:t>
            </a:r>
            <a:r>
              <a:rPr sz="3200" spc="-204" dirty="0">
                <a:latin typeface="Verdana"/>
                <a:cs typeface="Verdana"/>
              </a:rPr>
              <a:t> </a:t>
            </a:r>
            <a:r>
              <a:rPr sz="3200" spc="-30" dirty="0">
                <a:latin typeface="Verdana"/>
                <a:cs typeface="Verdana"/>
              </a:rPr>
              <a:t>проведении</a:t>
            </a:r>
            <a:r>
              <a:rPr sz="3200" spc="-240" dirty="0">
                <a:latin typeface="Verdana"/>
                <a:cs typeface="Verdana"/>
              </a:rPr>
              <a:t> </a:t>
            </a:r>
            <a:r>
              <a:rPr sz="3200" spc="-220" dirty="0">
                <a:latin typeface="Verdana"/>
                <a:cs typeface="Verdana"/>
              </a:rPr>
              <a:t>ВПР </a:t>
            </a:r>
            <a:r>
              <a:rPr sz="3200" spc="-10" dirty="0">
                <a:latin typeface="Verdana"/>
                <a:cs typeface="Verdana"/>
              </a:rPr>
              <a:t>образовательным организациям</a:t>
            </a:r>
            <a:r>
              <a:rPr sz="3200" spc="-195" dirty="0">
                <a:latin typeface="Verdana"/>
                <a:cs typeface="Verdana"/>
              </a:rPr>
              <a:t> </a:t>
            </a:r>
            <a:r>
              <a:rPr sz="3200" spc="-10" dirty="0">
                <a:latin typeface="Verdana"/>
                <a:cs typeface="Verdana"/>
              </a:rPr>
              <a:t>предоставляется </a:t>
            </a:r>
            <a:r>
              <a:rPr sz="3200" spc="-110" dirty="0">
                <a:latin typeface="Verdana"/>
                <a:cs typeface="Verdana"/>
              </a:rPr>
              <a:t>альтернативная</a:t>
            </a:r>
            <a:r>
              <a:rPr sz="3200" spc="-150" dirty="0">
                <a:latin typeface="Verdana"/>
                <a:cs typeface="Verdana"/>
              </a:rPr>
              <a:t> </a:t>
            </a:r>
            <a:r>
              <a:rPr sz="3200" spc="-35" dirty="0">
                <a:latin typeface="Verdana"/>
                <a:cs typeface="Verdana"/>
              </a:rPr>
              <a:t>возможность</a:t>
            </a:r>
            <a:r>
              <a:rPr sz="3200" spc="-200" dirty="0">
                <a:latin typeface="Verdana"/>
                <a:cs typeface="Verdana"/>
              </a:rPr>
              <a:t> </a:t>
            </a:r>
            <a:r>
              <a:rPr sz="3200" spc="-50" dirty="0">
                <a:latin typeface="Verdana"/>
                <a:cs typeface="Verdana"/>
              </a:rPr>
              <a:t>выполнения </a:t>
            </a:r>
            <a:r>
              <a:rPr sz="3200" spc="-25" dirty="0">
                <a:latin typeface="Verdana"/>
                <a:cs typeface="Verdana"/>
              </a:rPr>
              <a:t>участниками</a:t>
            </a:r>
            <a:r>
              <a:rPr sz="3200" spc="-85" dirty="0">
                <a:latin typeface="Verdana"/>
                <a:cs typeface="Verdana"/>
              </a:rPr>
              <a:t> </a:t>
            </a:r>
            <a:r>
              <a:rPr sz="3200" spc="75" dirty="0">
                <a:latin typeface="Verdana"/>
                <a:cs typeface="Verdana"/>
              </a:rPr>
              <a:t>работ</a:t>
            </a:r>
            <a:r>
              <a:rPr sz="3200" spc="-75" dirty="0">
                <a:latin typeface="Verdana"/>
                <a:cs typeface="Verdana"/>
              </a:rPr>
              <a:t> </a:t>
            </a:r>
            <a:r>
              <a:rPr sz="3200" b="1" spc="-260" dirty="0">
                <a:latin typeface="Arial"/>
                <a:cs typeface="Arial"/>
              </a:rPr>
              <a:t>в</a:t>
            </a:r>
            <a:r>
              <a:rPr sz="3200" b="1" spc="12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компьютерной</a:t>
            </a:r>
            <a:r>
              <a:rPr sz="3200" b="1" spc="215" dirty="0">
                <a:latin typeface="Arial"/>
                <a:cs typeface="Arial"/>
              </a:rPr>
              <a:t> </a:t>
            </a:r>
            <a:r>
              <a:rPr sz="3200" b="1" spc="65" dirty="0">
                <a:latin typeface="Arial"/>
                <a:cs typeface="Arial"/>
              </a:rPr>
              <a:t>форме</a:t>
            </a:r>
            <a:r>
              <a:rPr sz="3200" spc="65" dirty="0">
                <a:latin typeface="Verdana"/>
                <a:cs typeface="Verdana"/>
              </a:rPr>
              <a:t>:</a:t>
            </a:r>
            <a:endParaRPr sz="3200" dirty="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9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sz="3200" b="1" spc="-260" dirty="0">
                <a:latin typeface="Arial"/>
                <a:cs typeface="Arial"/>
              </a:rPr>
              <a:t>в</a:t>
            </a:r>
            <a:r>
              <a:rPr sz="3200" b="1" spc="2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5</a:t>
            </a:r>
            <a:r>
              <a:rPr sz="3200" b="1" spc="5" dirty="0">
                <a:latin typeface="Arial"/>
                <a:cs typeface="Arial"/>
              </a:rPr>
              <a:t> </a:t>
            </a:r>
            <a:r>
              <a:rPr sz="3200" b="1" spc="140" dirty="0">
                <a:latin typeface="Arial"/>
                <a:cs typeface="Arial"/>
              </a:rPr>
              <a:t>классах</a:t>
            </a:r>
            <a:r>
              <a:rPr sz="3200" b="1" spc="25" dirty="0">
                <a:latin typeface="Arial"/>
                <a:cs typeface="Arial"/>
              </a:rPr>
              <a:t> </a:t>
            </a:r>
            <a:r>
              <a:rPr sz="3200" dirty="0">
                <a:latin typeface="Verdana"/>
                <a:cs typeface="Verdana"/>
              </a:rPr>
              <a:t>по</a:t>
            </a:r>
            <a:r>
              <a:rPr sz="3200" spc="-235" dirty="0">
                <a:latin typeface="Verdana"/>
                <a:cs typeface="Verdana"/>
              </a:rPr>
              <a:t>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r>
              <a:rPr sz="3200" spc="-254" dirty="0">
                <a:latin typeface="Verdana"/>
                <a:cs typeface="Verdana"/>
              </a:rPr>
              <a:t> </a:t>
            </a:r>
            <a:r>
              <a:rPr sz="3200" spc="-95" dirty="0">
                <a:latin typeface="Verdana"/>
                <a:cs typeface="Verdana"/>
              </a:rPr>
              <a:t>«История»,</a:t>
            </a:r>
            <a:endParaRPr sz="3200" dirty="0">
              <a:latin typeface="Verdana"/>
              <a:cs typeface="Verdana"/>
            </a:endParaRPr>
          </a:p>
          <a:p>
            <a:pPr marL="194945">
              <a:lnSpc>
                <a:spcPct val="100000"/>
              </a:lnSpc>
            </a:pPr>
            <a:r>
              <a:rPr sz="3200" spc="-320" dirty="0">
                <a:latin typeface="Verdana"/>
                <a:cs typeface="Verdana"/>
              </a:rPr>
              <a:t>«Биология»:</a:t>
            </a:r>
            <a:endParaRPr sz="3200" dirty="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9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sz="3200" b="1" spc="-260" dirty="0">
                <a:latin typeface="Arial"/>
                <a:cs typeface="Arial"/>
              </a:rPr>
              <a:t>в</a:t>
            </a:r>
            <a:r>
              <a:rPr sz="3200" b="1" spc="2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6, 7,</a:t>
            </a:r>
            <a:r>
              <a:rPr sz="3200" b="1" spc="5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8</a:t>
            </a:r>
            <a:r>
              <a:rPr sz="3200" b="1" spc="20" dirty="0">
                <a:latin typeface="Arial"/>
                <a:cs typeface="Arial"/>
              </a:rPr>
              <a:t> </a:t>
            </a:r>
            <a:r>
              <a:rPr sz="3200" b="1" spc="140" dirty="0">
                <a:latin typeface="Arial"/>
                <a:cs typeface="Arial"/>
              </a:rPr>
              <a:t>классах</a:t>
            </a:r>
            <a:r>
              <a:rPr sz="3200" b="1" spc="30" dirty="0">
                <a:latin typeface="Arial"/>
                <a:cs typeface="Arial"/>
              </a:rPr>
              <a:t> </a:t>
            </a:r>
            <a:r>
              <a:rPr sz="3200" dirty="0">
                <a:latin typeface="Verdana"/>
                <a:cs typeface="Verdana"/>
              </a:rPr>
              <a:t>по</a:t>
            </a:r>
            <a:r>
              <a:rPr sz="3200" spc="-235" dirty="0">
                <a:latin typeface="Verdana"/>
                <a:cs typeface="Verdana"/>
              </a:rPr>
              <a:t> </a:t>
            </a:r>
            <a:r>
              <a:rPr sz="3200" spc="145" dirty="0">
                <a:latin typeface="Verdana"/>
                <a:cs typeface="Verdana"/>
              </a:rPr>
              <a:t>предметам</a:t>
            </a:r>
            <a:r>
              <a:rPr sz="3200" spc="-254" dirty="0">
                <a:latin typeface="Verdana"/>
                <a:cs typeface="Verdana"/>
              </a:rPr>
              <a:t> </a:t>
            </a:r>
            <a:r>
              <a:rPr sz="3200" spc="-90" dirty="0">
                <a:latin typeface="Verdana"/>
                <a:cs typeface="Verdana"/>
              </a:rPr>
              <a:t>«История»,</a:t>
            </a:r>
            <a:endParaRPr sz="3200" dirty="0">
              <a:latin typeface="Verdana"/>
              <a:cs typeface="Verdana"/>
            </a:endParaRPr>
          </a:p>
          <a:p>
            <a:pPr marL="195580">
              <a:lnSpc>
                <a:spcPct val="100000"/>
              </a:lnSpc>
            </a:pPr>
            <a:r>
              <a:rPr sz="3200" spc="-85" dirty="0">
                <a:latin typeface="Verdana"/>
                <a:cs typeface="Verdana"/>
              </a:rPr>
              <a:t>«Обществознание»,</a:t>
            </a:r>
            <a:r>
              <a:rPr sz="3200" spc="-190" dirty="0">
                <a:latin typeface="Verdana"/>
                <a:cs typeface="Verdana"/>
              </a:rPr>
              <a:t> </a:t>
            </a:r>
            <a:r>
              <a:rPr sz="3200" spc="-135" dirty="0">
                <a:latin typeface="Verdana"/>
                <a:cs typeface="Verdana"/>
              </a:rPr>
              <a:t>«География»,</a:t>
            </a:r>
            <a:r>
              <a:rPr sz="3200" spc="-165" dirty="0">
                <a:latin typeface="Verdana"/>
                <a:cs typeface="Verdana"/>
              </a:rPr>
              <a:t> </a:t>
            </a:r>
            <a:r>
              <a:rPr sz="3200" spc="-295" dirty="0">
                <a:latin typeface="Verdana"/>
                <a:cs typeface="Verdana"/>
              </a:rPr>
              <a:t>«Биология».</a:t>
            </a:r>
            <a:endParaRPr sz="3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6064" y="505650"/>
            <a:ext cx="885571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0" dirty="0">
                <a:solidFill>
                  <a:srgbClr val="1382AC"/>
                </a:solidFill>
              </a:rPr>
              <a:t>ОРГАНИЗАЦИОННЫЕ</a:t>
            </a:r>
            <a:r>
              <a:rPr sz="4400" spc="-130" dirty="0">
                <a:solidFill>
                  <a:srgbClr val="1382AC"/>
                </a:solidFill>
              </a:rPr>
              <a:t> </a:t>
            </a:r>
            <a:r>
              <a:rPr sz="4400" spc="-10" dirty="0">
                <a:solidFill>
                  <a:srgbClr val="1382AC"/>
                </a:solidFill>
              </a:rPr>
              <a:t>МОМЕНТЫ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315605" y="2158682"/>
            <a:ext cx="6165850" cy="3865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 marR="29209" indent="135318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Times New Roman"/>
                <a:cs typeface="Times New Roman"/>
              </a:rPr>
              <a:t>Все</a:t>
            </a:r>
            <a:r>
              <a:rPr sz="3600" spc="-20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проверочные </a:t>
            </a:r>
            <a:r>
              <a:rPr sz="3600" dirty="0">
                <a:latin typeface="Times New Roman"/>
                <a:cs typeface="Times New Roman"/>
              </a:rPr>
              <a:t>работы</a:t>
            </a:r>
            <a:r>
              <a:rPr sz="3600" spc="-95" dirty="0">
                <a:latin typeface="Times New Roman"/>
                <a:cs typeface="Times New Roman"/>
              </a:rPr>
              <a:t> </a:t>
            </a:r>
            <a:r>
              <a:rPr sz="3600" b="1" u="heavy" dirty="0">
                <a:solidFill>
                  <a:srgbClr val="F49100"/>
                </a:solidFill>
                <a:uFill>
                  <a:solidFill>
                    <a:srgbClr val="F49100"/>
                  </a:solidFill>
                </a:uFill>
                <a:latin typeface="Times New Roman"/>
                <a:cs typeface="Times New Roman"/>
                <a:hlinkClick r:id="rId2"/>
              </a:rPr>
              <a:t>пройдут</a:t>
            </a:r>
            <a:r>
              <a:rPr sz="3600" b="1" spc="-160" dirty="0">
                <a:solidFill>
                  <a:srgbClr val="F491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с</a:t>
            </a:r>
            <a:r>
              <a:rPr sz="3600" spc="-9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11</a:t>
            </a:r>
            <a:r>
              <a:rPr sz="3600" spc="-8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апреля</a:t>
            </a:r>
            <a:r>
              <a:rPr sz="3600" spc="-110" dirty="0">
                <a:latin typeface="Times New Roman"/>
                <a:cs typeface="Times New Roman"/>
              </a:rPr>
              <a:t> </a:t>
            </a:r>
            <a:r>
              <a:rPr sz="3600" spc="-25" dirty="0">
                <a:latin typeface="Times New Roman"/>
                <a:cs typeface="Times New Roman"/>
              </a:rPr>
              <a:t>по</a:t>
            </a:r>
            <a:endParaRPr sz="3600" dirty="0">
              <a:latin typeface="Times New Roman"/>
              <a:cs typeface="Times New Roman"/>
            </a:endParaRPr>
          </a:p>
          <a:p>
            <a:pPr marL="1403985">
              <a:lnSpc>
                <a:spcPct val="100000"/>
              </a:lnSpc>
            </a:pPr>
            <a:r>
              <a:rPr sz="3600" dirty="0">
                <a:latin typeface="Times New Roman"/>
                <a:cs typeface="Times New Roman"/>
              </a:rPr>
              <a:t>16</a:t>
            </a:r>
            <a:r>
              <a:rPr sz="3600" spc="-10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мая</a:t>
            </a:r>
            <a:r>
              <a:rPr sz="3600" spc="-2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2025</a:t>
            </a:r>
            <a:r>
              <a:rPr sz="3600" spc="-5" dirty="0">
                <a:latin typeface="Times New Roman"/>
                <a:cs typeface="Times New Roman"/>
              </a:rPr>
              <a:t> </a:t>
            </a:r>
            <a:r>
              <a:rPr sz="3600" spc="-10" dirty="0">
                <a:latin typeface="Times New Roman"/>
                <a:cs typeface="Times New Roman"/>
              </a:rPr>
              <a:t>года.</a:t>
            </a:r>
            <a:endParaRPr sz="3600" dirty="0">
              <a:latin typeface="Times New Roman"/>
              <a:cs typeface="Times New Roman"/>
            </a:endParaRPr>
          </a:p>
          <a:p>
            <a:pPr marL="154305" marR="143510" algn="ctr">
              <a:lnSpc>
                <a:spcPct val="100000"/>
              </a:lnSpc>
            </a:pPr>
            <a:r>
              <a:rPr sz="3600" spc="-45" dirty="0">
                <a:solidFill>
                  <a:srgbClr val="134262"/>
                </a:solidFill>
                <a:latin typeface="Times New Roman"/>
                <a:cs typeface="Times New Roman"/>
              </a:rPr>
              <a:t>Точные</a:t>
            </a:r>
            <a:r>
              <a:rPr sz="3600" spc="-18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134262"/>
                </a:solidFill>
                <a:latin typeface="Times New Roman"/>
                <a:cs typeface="Times New Roman"/>
              </a:rPr>
              <a:t>даты</a:t>
            </a:r>
            <a:r>
              <a:rPr sz="3600" spc="-19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134262"/>
                </a:solidFill>
                <a:latin typeface="Times New Roman"/>
                <a:cs typeface="Times New Roman"/>
              </a:rPr>
              <a:t>проведения</a:t>
            </a:r>
            <a:r>
              <a:rPr sz="3600" spc="-19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600" spc="-25" dirty="0">
                <a:solidFill>
                  <a:srgbClr val="134262"/>
                </a:solidFill>
                <a:latin typeface="Times New Roman"/>
                <a:cs typeface="Times New Roman"/>
              </a:rPr>
              <a:t>ВПР </a:t>
            </a:r>
            <a:r>
              <a:rPr sz="3600" spc="-10" dirty="0">
                <a:solidFill>
                  <a:srgbClr val="134262"/>
                </a:solidFill>
                <a:latin typeface="Times New Roman"/>
                <a:cs typeface="Times New Roman"/>
              </a:rPr>
              <a:t>определяется</a:t>
            </a:r>
            <a:endParaRPr sz="3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3600" spc="-20" dirty="0">
                <a:solidFill>
                  <a:srgbClr val="FF000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3600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организацией.</a:t>
            </a:r>
            <a:endParaRPr sz="3600" dirty="0">
              <a:latin typeface="Times New Roman"/>
              <a:cs typeface="Times New Roman"/>
            </a:endParaRPr>
          </a:p>
          <a:p>
            <a:pPr marL="3810" algn="ctr">
              <a:lnSpc>
                <a:spcPct val="100000"/>
              </a:lnSpc>
            </a:pPr>
            <a:endParaRPr sz="36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3080" y="1732280"/>
            <a:ext cx="4274819" cy="512571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4C725C0-2487-F8FC-6F75-1BF0BEF72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0734" y="1962558"/>
            <a:ext cx="10477865" cy="1661993"/>
          </a:xfrm>
        </p:spPr>
        <p:txBody>
          <a:bodyPr/>
          <a:lstStyle/>
          <a:p>
            <a:r>
              <a:rPr lang="ru-RU" sz="36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Графики</a:t>
            </a:r>
            <a:r>
              <a:rPr lang="ru-RU" sz="3600" spc="-20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</a:t>
            </a:r>
            <a:r>
              <a:rPr lang="ru-RU" sz="3600" spc="-2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spc="-2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 составляются образовательной организацией на основании приказа Рособрнадзора от 13.05.2024 №1008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D7CAA1A-6E54-CAAC-DD89-D4466DE6D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685801"/>
            <a:ext cx="8854439" cy="838200"/>
          </a:xfrm>
        </p:spPr>
        <p:txBody>
          <a:bodyPr/>
          <a:lstStyle/>
          <a:p>
            <a:r>
              <a:rPr lang="ru-RU" sz="4800" spc="-30" dirty="0">
                <a:solidFill>
                  <a:srgbClr val="1382AC"/>
                </a:solidFill>
              </a:rPr>
              <a:t>ГРАФИКИ ПРОВЕДЕНИЯ ВПР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1784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C0BE28-5717-CAD7-3C21-ABCBF1A8D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2133600"/>
            <a:ext cx="10211523" cy="39248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9AEE03-43F5-6FC9-D3BD-0ED0B1076100}"/>
              </a:ext>
            </a:extLst>
          </p:cNvPr>
          <p:cNvSpPr txBox="1"/>
          <p:nvPr/>
        </p:nvSpPr>
        <p:spPr>
          <a:xfrm>
            <a:off x="990237" y="609600"/>
            <a:ext cx="1036464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spc="-10" dirty="0">
                <a:solidFill>
                  <a:srgbClr val="1382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ПЕРЕПРОВЕРКИ РАБОТ ВПР</a:t>
            </a:r>
          </a:p>
          <a:p>
            <a:pPr algn="ctr"/>
            <a:r>
              <a:rPr lang="ru-RU" sz="3200" spc="-10" dirty="0">
                <a:solidFill>
                  <a:srgbClr val="1382A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русскому языку и математике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928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6064" y="505650"/>
            <a:ext cx="885571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0" dirty="0">
                <a:solidFill>
                  <a:srgbClr val="1382AC"/>
                </a:solidFill>
              </a:rPr>
              <a:t>ОРГАНИЗАЦИОННЫЕ</a:t>
            </a:r>
            <a:r>
              <a:rPr sz="4400" spc="-130" dirty="0">
                <a:solidFill>
                  <a:srgbClr val="1382AC"/>
                </a:solidFill>
              </a:rPr>
              <a:t> </a:t>
            </a:r>
            <a:r>
              <a:rPr sz="4400" spc="-10" dirty="0">
                <a:solidFill>
                  <a:srgbClr val="1382AC"/>
                </a:solidFill>
              </a:rPr>
              <a:t>МОМЕНТЫ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602310" y="1520507"/>
            <a:ext cx="11122660" cy="3926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160" marR="5080" indent="-229235">
              <a:lnSpc>
                <a:spcPct val="100000"/>
              </a:lnSpc>
              <a:spcBef>
                <a:spcPts val="100"/>
              </a:spcBef>
              <a:tabLst>
                <a:tab pos="5595620" algn="l"/>
                <a:tab pos="7409180" algn="l"/>
              </a:tabLst>
            </a:pP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Для</a:t>
            </a:r>
            <a:r>
              <a:rPr sz="3200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экономии</a:t>
            </a:r>
            <a:r>
              <a:rPr sz="3200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времени</a:t>
            </a:r>
            <a:r>
              <a:rPr sz="3200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учащийся</a:t>
            </a:r>
            <a:r>
              <a:rPr sz="3200" spc="-11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134262"/>
                </a:solidFill>
                <a:latin typeface="Times New Roman"/>
                <a:cs typeface="Times New Roman"/>
              </a:rPr>
              <a:t>должен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3200" spc="-10" dirty="0">
                <a:solidFill>
                  <a:srgbClr val="134262"/>
                </a:solidFill>
                <a:latin typeface="Times New Roman"/>
                <a:cs typeface="Times New Roman"/>
              </a:rPr>
              <a:t>научиться</a:t>
            </a:r>
            <a:r>
              <a:rPr sz="3200" spc="-16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134262"/>
                </a:solidFill>
                <a:latin typeface="Times New Roman"/>
                <a:cs typeface="Times New Roman"/>
              </a:rPr>
              <a:t>принимать 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решение</a:t>
            </a:r>
            <a:r>
              <a:rPr sz="3200" spc="-8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08A70"/>
                </a:solidFill>
                <a:latin typeface="Times New Roman"/>
                <a:cs typeface="Times New Roman"/>
              </a:rPr>
              <a:t>пропустить</a:t>
            </a:r>
            <a:r>
              <a:rPr sz="3200" spc="-130" dirty="0">
                <a:solidFill>
                  <a:srgbClr val="308A7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134262"/>
                </a:solidFill>
                <a:latin typeface="Times New Roman"/>
                <a:cs typeface="Times New Roman"/>
              </a:rPr>
              <a:t>задание,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	в</a:t>
            </a:r>
            <a:r>
              <a:rPr sz="3200" spc="-8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rgbClr val="134262"/>
                </a:solidFill>
                <a:latin typeface="Times New Roman"/>
                <a:cs typeface="Times New Roman"/>
              </a:rPr>
              <a:t>котором</a:t>
            </a:r>
            <a:r>
              <a:rPr sz="3200" spc="-7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возникли</a:t>
            </a:r>
            <a:r>
              <a:rPr sz="3200" spc="-10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134262"/>
                </a:solidFill>
                <a:latin typeface="Times New Roman"/>
                <a:cs typeface="Times New Roman"/>
              </a:rPr>
              <a:t>трудности </a:t>
            </a:r>
            <a:r>
              <a:rPr sz="3200" dirty="0">
                <a:solidFill>
                  <a:srgbClr val="308A70"/>
                </a:solidFill>
                <a:latin typeface="Times New Roman"/>
                <a:cs typeface="Times New Roman"/>
              </a:rPr>
              <a:t>и</a:t>
            </a:r>
            <a:r>
              <a:rPr sz="3200" spc="-75" dirty="0">
                <a:solidFill>
                  <a:srgbClr val="308A7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08A70"/>
                </a:solidFill>
                <a:latin typeface="Times New Roman"/>
                <a:cs typeface="Times New Roman"/>
              </a:rPr>
              <a:t>вернуться</a:t>
            </a:r>
            <a:r>
              <a:rPr sz="3200" spc="-125" dirty="0">
                <a:solidFill>
                  <a:srgbClr val="308A7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08A70"/>
                </a:solidFill>
                <a:latin typeface="Times New Roman"/>
                <a:cs typeface="Times New Roman"/>
              </a:rPr>
              <a:t>к</a:t>
            </a:r>
            <a:r>
              <a:rPr sz="3200" spc="-70" dirty="0">
                <a:solidFill>
                  <a:srgbClr val="308A7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08A70"/>
                </a:solidFill>
                <a:latin typeface="Times New Roman"/>
                <a:cs typeface="Times New Roman"/>
              </a:rPr>
              <a:t>нему</a:t>
            </a:r>
            <a:r>
              <a:rPr sz="3200" spc="-75" dirty="0">
                <a:solidFill>
                  <a:srgbClr val="308A7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08A70"/>
                </a:solidFill>
                <a:latin typeface="Times New Roman"/>
                <a:cs typeface="Times New Roman"/>
              </a:rPr>
              <a:t>позже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,</a:t>
            </a:r>
            <a:r>
              <a:rPr sz="3200" spc="-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spc="-40" dirty="0">
                <a:solidFill>
                  <a:srgbClr val="134262"/>
                </a:solidFill>
                <a:latin typeface="Times New Roman"/>
                <a:cs typeface="Times New Roman"/>
              </a:rPr>
              <a:t>когда</a:t>
            </a:r>
            <a:r>
              <a:rPr sz="3200" spc="-9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spc="-40" dirty="0">
                <a:solidFill>
                  <a:srgbClr val="134262"/>
                </a:solidFill>
                <a:latin typeface="Times New Roman"/>
                <a:cs typeface="Times New Roman"/>
              </a:rPr>
              <a:t>будут</a:t>
            </a:r>
            <a:r>
              <a:rPr sz="3200" spc="-13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выполнены</a:t>
            </a:r>
            <a:r>
              <a:rPr sz="3200" spc="-10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134262"/>
                </a:solidFill>
                <a:latin typeface="Times New Roman"/>
                <a:cs typeface="Times New Roman"/>
              </a:rPr>
              <a:t>остальные</a:t>
            </a:r>
            <a:endParaRPr sz="3200">
              <a:latin typeface="Times New Roman"/>
              <a:cs typeface="Times New Roman"/>
            </a:endParaRPr>
          </a:p>
          <a:p>
            <a:pPr marL="4846320">
              <a:lnSpc>
                <a:spcPct val="100000"/>
              </a:lnSpc>
            </a:pPr>
            <a:r>
              <a:rPr sz="3200" spc="-10" dirty="0">
                <a:solidFill>
                  <a:srgbClr val="134262"/>
                </a:solidFill>
                <a:latin typeface="Times New Roman"/>
                <a:cs typeface="Times New Roman"/>
              </a:rPr>
              <a:t>задания.</a:t>
            </a:r>
            <a:endParaRPr sz="3200">
              <a:latin typeface="Times New Roman"/>
              <a:cs typeface="Times New Roman"/>
            </a:endParaRPr>
          </a:p>
          <a:p>
            <a:pPr marL="12700" marR="845185">
              <a:lnSpc>
                <a:spcPct val="200000"/>
              </a:lnSpc>
            </a:pP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Ученик</a:t>
            </a:r>
            <a:r>
              <a:rPr sz="3200" spc="-8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должен</a:t>
            </a:r>
            <a:r>
              <a:rPr sz="3200" spc="-8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уметь</a:t>
            </a:r>
            <a:r>
              <a:rPr sz="3200" spc="-9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FF0000"/>
                </a:solidFill>
                <a:latin typeface="Times New Roman"/>
                <a:cs typeface="Times New Roman"/>
              </a:rPr>
              <a:t>рассчитывать</a:t>
            </a:r>
            <a:r>
              <a:rPr sz="3200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свои</a:t>
            </a:r>
            <a:r>
              <a:rPr sz="3200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силы</a:t>
            </a:r>
            <a:r>
              <a:rPr sz="32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3200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/>
                <a:cs typeface="Times New Roman"/>
              </a:rPr>
              <a:t>время</a:t>
            </a:r>
            <a:r>
              <a:rPr sz="3200" spc="-10" dirty="0">
                <a:solidFill>
                  <a:srgbClr val="134262"/>
                </a:solidFill>
                <a:latin typeface="Times New Roman"/>
                <a:cs typeface="Times New Roman"/>
              </a:rPr>
              <a:t>. 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Нужно</a:t>
            </a:r>
            <a:r>
              <a:rPr sz="3200" spc="-13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постараться</a:t>
            </a:r>
            <a:r>
              <a:rPr sz="3200" spc="-8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выполнить</a:t>
            </a:r>
            <a:r>
              <a:rPr sz="3200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как</a:t>
            </a:r>
            <a:r>
              <a:rPr sz="3200" spc="-9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34262"/>
                </a:solidFill>
                <a:latin typeface="Times New Roman"/>
                <a:cs typeface="Times New Roman"/>
              </a:rPr>
              <a:t>можно</a:t>
            </a:r>
            <a:r>
              <a:rPr sz="3200" spc="-10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0000"/>
                </a:solidFill>
                <a:latin typeface="Times New Roman"/>
                <a:cs typeface="Times New Roman"/>
              </a:rPr>
              <a:t>больше</a:t>
            </a:r>
            <a:r>
              <a:rPr sz="32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134262"/>
                </a:solidFill>
                <a:latin typeface="Times New Roman"/>
                <a:cs typeface="Times New Roman"/>
              </a:rPr>
              <a:t>заданий.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5539" y="499681"/>
            <a:ext cx="9616440" cy="160337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  <a:tabLst>
                <a:tab pos="5694045" algn="l"/>
              </a:tabLst>
            </a:pP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Федеральный</a:t>
            </a:r>
            <a:r>
              <a:rPr sz="28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60" dirty="0">
                <a:solidFill>
                  <a:srgbClr val="006FC0"/>
                </a:solidFill>
                <a:latin typeface="Arial"/>
                <a:cs typeface="Arial"/>
              </a:rPr>
              <a:t>институт</a:t>
            </a:r>
            <a:r>
              <a:rPr sz="28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75" dirty="0">
                <a:solidFill>
                  <a:srgbClr val="006FC0"/>
                </a:solidFill>
                <a:latin typeface="Arial"/>
                <a:cs typeface="Arial"/>
              </a:rPr>
              <a:t>оценки</a:t>
            </a:r>
            <a:r>
              <a:rPr sz="28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95" dirty="0">
                <a:solidFill>
                  <a:srgbClr val="006FC0"/>
                </a:solidFill>
                <a:latin typeface="Arial"/>
                <a:cs typeface="Arial"/>
              </a:rPr>
              <a:t>качества </a:t>
            </a:r>
            <a:r>
              <a:rPr sz="2800" b="1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r>
              <a:rPr sz="2800" b="1" spc="11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опубликовал</a:t>
            </a:r>
            <a:r>
              <a:rPr sz="2800" b="1" spc="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Arial"/>
                <a:cs typeface="Arial"/>
              </a:rPr>
              <a:t>обновленные</a:t>
            </a:r>
            <a:r>
              <a:rPr sz="28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FC0"/>
                </a:solidFill>
                <a:latin typeface="Arial"/>
                <a:cs typeface="Arial"/>
              </a:rPr>
              <a:t>образцы</a:t>
            </a:r>
            <a:r>
              <a:rPr sz="2800" b="1" spc="1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50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2800" b="1" dirty="0">
                <a:solidFill>
                  <a:srgbClr val="006FC0"/>
                </a:solidFill>
                <a:latin typeface="Arial"/>
                <a:cs typeface="Arial"/>
              </a:rPr>
              <a:t>описания</a:t>
            </a:r>
            <a:r>
              <a:rPr sz="2800" b="1" spc="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FC0"/>
                </a:solidFill>
                <a:latin typeface="Arial"/>
                <a:cs typeface="Arial"/>
              </a:rPr>
              <a:t>проверочных</a:t>
            </a:r>
            <a:r>
              <a:rPr sz="2800" b="1" spc="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114" dirty="0">
                <a:solidFill>
                  <a:srgbClr val="006FC0"/>
                </a:solidFill>
                <a:latin typeface="Arial"/>
                <a:cs typeface="Arial"/>
              </a:rPr>
              <a:t>работ</a:t>
            </a:r>
            <a:r>
              <a:rPr sz="2800" b="1" dirty="0">
                <a:solidFill>
                  <a:srgbClr val="006FC0"/>
                </a:solidFill>
                <a:latin typeface="Arial"/>
                <a:cs typeface="Arial"/>
              </a:rPr>
              <a:t>	</a:t>
            </a:r>
            <a:r>
              <a:rPr sz="2800" b="1" spc="-110" dirty="0">
                <a:solidFill>
                  <a:srgbClr val="006FC0"/>
                </a:solidFill>
                <a:latin typeface="Arial"/>
                <a:cs typeface="Arial"/>
              </a:rPr>
              <a:t>для</a:t>
            </a:r>
            <a:r>
              <a:rPr sz="28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6FC0"/>
                </a:solidFill>
                <a:latin typeface="Arial"/>
                <a:cs typeface="Arial"/>
              </a:rPr>
              <a:t>проведения </a:t>
            </a:r>
            <a:r>
              <a:rPr sz="2800" b="1" spc="-280" dirty="0">
                <a:solidFill>
                  <a:srgbClr val="006FC0"/>
                </a:solidFill>
                <a:latin typeface="Arial"/>
                <a:cs typeface="Arial"/>
              </a:rPr>
              <a:t>ВПР</a:t>
            </a:r>
            <a:r>
              <a:rPr sz="28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b="1" spc="-60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sz="2800" b="1" dirty="0">
                <a:solidFill>
                  <a:srgbClr val="006FC0"/>
                </a:solidFill>
                <a:latin typeface="Arial"/>
                <a:cs typeface="Arial"/>
              </a:rPr>
              <a:t>2025</a:t>
            </a:r>
            <a:r>
              <a:rPr sz="2800" b="1" spc="-20" dirty="0">
                <a:solidFill>
                  <a:srgbClr val="006FC0"/>
                </a:solidFill>
                <a:latin typeface="Arial"/>
                <a:cs typeface="Arial"/>
              </a:rPr>
              <a:t> году.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5539" y="2128838"/>
            <a:ext cx="91046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sz="3200" u="heavy" spc="-145" dirty="0">
                <a:solidFill>
                  <a:srgbClr val="F49100"/>
                </a:solidFill>
                <a:uFill>
                  <a:solidFill>
                    <a:srgbClr val="F49100"/>
                  </a:solidFill>
                </a:uFill>
                <a:latin typeface="Verdana"/>
                <a:cs typeface="Verdana"/>
                <a:hlinkClick r:id="rId2"/>
              </a:rPr>
              <a:t>https://fioco.ru/obraztsi_i_opisaniya_vpr_2025</a:t>
            </a:r>
            <a:endParaRPr sz="3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4007" y="2605532"/>
            <a:ext cx="9278620" cy="138938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065" marR="5080" algn="ctr">
              <a:lnSpc>
                <a:spcPct val="89800"/>
              </a:lnSpc>
              <a:spcBef>
                <a:spcPts val="490"/>
              </a:spcBef>
            </a:pPr>
            <a:r>
              <a:rPr sz="3200" b="1" spc="90" dirty="0">
                <a:solidFill>
                  <a:srgbClr val="134262"/>
                </a:solidFill>
                <a:latin typeface="Arial"/>
                <a:cs typeface="Arial"/>
              </a:rPr>
              <a:t>Всероссийские</a:t>
            </a:r>
            <a:r>
              <a:rPr sz="3200" b="1" spc="210" dirty="0">
                <a:solidFill>
                  <a:srgbClr val="134262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134262"/>
                </a:solidFill>
                <a:latin typeface="Arial"/>
                <a:cs typeface="Arial"/>
              </a:rPr>
              <a:t>проверочные</a:t>
            </a:r>
            <a:r>
              <a:rPr sz="3200" b="1" spc="165" dirty="0">
                <a:solidFill>
                  <a:srgbClr val="134262"/>
                </a:solidFill>
                <a:latin typeface="Arial"/>
                <a:cs typeface="Arial"/>
              </a:rPr>
              <a:t> </a:t>
            </a:r>
            <a:r>
              <a:rPr sz="3200" b="1" spc="85" dirty="0">
                <a:solidFill>
                  <a:srgbClr val="134262"/>
                </a:solidFill>
                <a:latin typeface="Arial"/>
                <a:cs typeface="Arial"/>
              </a:rPr>
              <a:t>работы</a:t>
            </a:r>
            <a:r>
              <a:rPr sz="3200" b="1" spc="110" dirty="0">
                <a:solidFill>
                  <a:srgbClr val="134262"/>
                </a:solidFill>
                <a:latin typeface="Arial"/>
                <a:cs typeface="Arial"/>
              </a:rPr>
              <a:t> </a:t>
            </a:r>
            <a:r>
              <a:rPr sz="3200" b="1" spc="60" dirty="0">
                <a:solidFill>
                  <a:srgbClr val="134262"/>
                </a:solidFill>
                <a:latin typeface="Arial"/>
                <a:cs typeface="Arial"/>
              </a:rPr>
              <a:t>будут </a:t>
            </a:r>
            <a:r>
              <a:rPr sz="3200" b="1" dirty="0">
                <a:solidFill>
                  <a:srgbClr val="134262"/>
                </a:solidFill>
                <a:latin typeface="Arial"/>
                <a:cs typeface="Arial"/>
              </a:rPr>
              <a:t>проводиться</a:t>
            </a:r>
            <a:r>
              <a:rPr sz="3200" b="1" spc="-70" dirty="0">
                <a:solidFill>
                  <a:srgbClr val="134262"/>
                </a:solidFill>
                <a:latin typeface="Arial"/>
                <a:cs typeface="Arial"/>
              </a:rPr>
              <a:t> </a:t>
            </a:r>
            <a:r>
              <a:rPr sz="3200" b="1" spc="-120" dirty="0">
                <a:solidFill>
                  <a:srgbClr val="134262"/>
                </a:solidFill>
                <a:latin typeface="Arial"/>
                <a:cs typeface="Arial"/>
              </a:rPr>
              <a:t>для</a:t>
            </a:r>
            <a:r>
              <a:rPr sz="3200" b="1" spc="-65" dirty="0">
                <a:solidFill>
                  <a:srgbClr val="134262"/>
                </a:solidFill>
                <a:latin typeface="Arial"/>
                <a:cs typeface="Arial"/>
              </a:rPr>
              <a:t> </a:t>
            </a:r>
            <a:r>
              <a:rPr sz="3200" b="1" spc="80" dirty="0">
                <a:solidFill>
                  <a:srgbClr val="134262"/>
                </a:solidFill>
                <a:latin typeface="Arial"/>
                <a:cs typeface="Arial"/>
              </a:rPr>
              <a:t>обучающихся</a:t>
            </a:r>
            <a:r>
              <a:rPr sz="3200" b="1" spc="-70" dirty="0">
                <a:solidFill>
                  <a:srgbClr val="134262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134262"/>
                </a:solidFill>
                <a:latin typeface="Arial"/>
                <a:cs typeface="Arial"/>
              </a:rPr>
              <a:t>4–8,</a:t>
            </a:r>
            <a:r>
              <a:rPr sz="3200" b="1" spc="-90" dirty="0">
                <a:solidFill>
                  <a:srgbClr val="134262"/>
                </a:solidFill>
                <a:latin typeface="Arial"/>
                <a:cs typeface="Arial"/>
              </a:rPr>
              <a:t> </a:t>
            </a:r>
            <a:r>
              <a:rPr sz="3200" b="1" spc="-25" dirty="0">
                <a:solidFill>
                  <a:srgbClr val="134262"/>
                </a:solidFill>
                <a:latin typeface="Arial"/>
                <a:cs typeface="Arial"/>
              </a:rPr>
              <a:t>10 </a:t>
            </a:r>
            <a:r>
              <a:rPr sz="3200" b="1" spc="45" dirty="0">
                <a:solidFill>
                  <a:srgbClr val="134262"/>
                </a:solidFill>
                <a:latin typeface="Arial"/>
                <a:cs typeface="Arial"/>
              </a:rPr>
              <a:t>классов.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19126" y="927925"/>
            <a:ext cx="6351270" cy="1884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FF0000"/>
                </a:solidFill>
                <a:latin typeface="Times New Roman"/>
                <a:cs typeface="Times New Roman"/>
              </a:rPr>
              <a:t>Как</a:t>
            </a:r>
            <a:r>
              <a:rPr sz="4400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spc="-20" dirty="0">
                <a:solidFill>
                  <a:srgbClr val="FF0000"/>
                </a:solidFill>
                <a:latin typeface="Times New Roman"/>
                <a:cs typeface="Times New Roman"/>
              </a:rPr>
              <a:t>подготовиться</a:t>
            </a:r>
            <a:r>
              <a:rPr sz="4400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4400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400" spc="-20" dirty="0">
                <a:solidFill>
                  <a:srgbClr val="FF0000"/>
                </a:solidFill>
                <a:latin typeface="Times New Roman"/>
                <a:cs typeface="Times New Roman"/>
              </a:rPr>
              <a:t>ВПР?</a:t>
            </a:r>
            <a:endParaRPr sz="44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4075"/>
              </a:spcBef>
            </a:pPr>
            <a:r>
              <a:rPr sz="4400" spc="-10" dirty="0">
                <a:solidFill>
                  <a:srgbClr val="FF0000"/>
                </a:solidFill>
                <a:latin typeface="Times New Roman"/>
                <a:cs typeface="Times New Roman"/>
              </a:rPr>
              <a:t>Подготовка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5495" y="3685603"/>
            <a:ext cx="19189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solidFill>
                  <a:srgbClr val="00AF50"/>
                </a:solidFill>
                <a:latin typeface="Times New Roman"/>
                <a:cs typeface="Times New Roman"/>
              </a:rPr>
              <a:t>учитель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8830" y="3685603"/>
            <a:ext cx="22244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solidFill>
                  <a:srgbClr val="00AF50"/>
                </a:solidFill>
                <a:latin typeface="Times New Roman"/>
                <a:cs typeface="Times New Roman"/>
              </a:rPr>
              <a:t>родители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40145" y="3685603"/>
            <a:ext cx="170942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solidFill>
                  <a:srgbClr val="00AF50"/>
                </a:solidFill>
                <a:latin typeface="Times New Roman"/>
                <a:cs typeface="Times New Roman"/>
              </a:rPr>
              <a:t>ученик</a:t>
            </a:r>
            <a:endParaRPr sz="4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140460" y="4599940"/>
            <a:ext cx="1912620" cy="2258060"/>
            <a:chOff x="1140460" y="4599940"/>
            <a:chExt cx="1912620" cy="22580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0460" y="6377940"/>
              <a:ext cx="1912619" cy="4800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3800" y="4638036"/>
              <a:ext cx="1805939" cy="171196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74750" y="4618990"/>
              <a:ext cx="1844675" cy="1750695"/>
            </a:xfrm>
            <a:custGeom>
              <a:avLst/>
              <a:gdLst/>
              <a:ahLst/>
              <a:cxnLst/>
              <a:rect l="l" t="t" r="r" b="b"/>
              <a:pathLst>
                <a:path w="1844675" h="1750695">
                  <a:moveTo>
                    <a:pt x="165277" y="0"/>
                  </a:moveTo>
                  <a:lnTo>
                    <a:pt x="1679003" y="0"/>
                  </a:lnTo>
                  <a:lnTo>
                    <a:pt x="1711566" y="3479"/>
                  </a:lnTo>
                  <a:lnTo>
                    <a:pt x="1770888" y="28206"/>
                  </a:lnTo>
                  <a:lnTo>
                    <a:pt x="1816074" y="73393"/>
                  </a:lnTo>
                  <a:lnTo>
                    <a:pt x="1840801" y="132702"/>
                  </a:lnTo>
                  <a:lnTo>
                    <a:pt x="1844281" y="165277"/>
                  </a:lnTo>
                  <a:lnTo>
                    <a:pt x="1844281" y="1584947"/>
                  </a:lnTo>
                  <a:lnTo>
                    <a:pt x="1831390" y="1648447"/>
                  </a:lnTo>
                  <a:lnTo>
                    <a:pt x="1795487" y="1701431"/>
                  </a:lnTo>
                  <a:lnTo>
                    <a:pt x="1742503" y="1737334"/>
                  </a:lnTo>
                  <a:lnTo>
                    <a:pt x="1679003" y="1750212"/>
                  </a:lnTo>
                  <a:lnTo>
                    <a:pt x="165277" y="1750212"/>
                  </a:lnTo>
                  <a:lnTo>
                    <a:pt x="101765" y="1737334"/>
                  </a:lnTo>
                  <a:lnTo>
                    <a:pt x="48780" y="1701431"/>
                  </a:lnTo>
                  <a:lnTo>
                    <a:pt x="12890" y="1648447"/>
                  </a:lnTo>
                  <a:lnTo>
                    <a:pt x="0" y="1584947"/>
                  </a:lnTo>
                  <a:lnTo>
                    <a:pt x="0" y="165277"/>
                  </a:lnTo>
                  <a:lnTo>
                    <a:pt x="12890" y="101765"/>
                  </a:lnTo>
                  <a:lnTo>
                    <a:pt x="48780" y="48780"/>
                  </a:lnTo>
                  <a:lnTo>
                    <a:pt x="101765" y="12890"/>
                  </a:lnTo>
                  <a:lnTo>
                    <a:pt x="165277" y="0"/>
                  </a:lnTo>
                  <a:close/>
                </a:path>
              </a:pathLst>
            </a:custGeom>
            <a:ln w="381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871720" y="4498340"/>
            <a:ext cx="2082800" cy="2359660"/>
            <a:chOff x="4871720" y="4498340"/>
            <a:chExt cx="2082800" cy="235966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71720" y="6377940"/>
              <a:ext cx="2082799" cy="4800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5060" y="4536440"/>
              <a:ext cx="1976119" cy="181356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906003" y="4517390"/>
              <a:ext cx="2014855" cy="1852295"/>
            </a:xfrm>
            <a:custGeom>
              <a:avLst/>
              <a:gdLst/>
              <a:ahLst/>
              <a:cxnLst/>
              <a:rect l="l" t="t" r="r" b="b"/>
              <a:pathLst>
                <a:path w="2014854" h="1852295">
                  <a:moveTo>
                    <a:pt x="174066" y="0"/>
                  </a:moveTo>
                  <a:lnTo>
                    <a:pt x="1840484" y="0"/>
                  </a:lnTo>
                  <a:lnTo>
                    <a:pt x="1874697" y="3467"/>
                  </a:lnTo>
                  <a:lnTo>
                    <a:pt x="1937524" y="29756"/>
                  </a:lnTo>
                  <a:lnTo>
                    <a:pt x="1984781" y="77025"/>
                  </a:lnTo>
                  <a:lnTo>
                    <a:pt x="2011083" y="139839"/>
                  </a:lnTo>
                  <a:lnTo>
                    <a:pt x="2014550" y="174066"/>
                  </a:lnTo>
                  <a:lnTo>
                    <a:pt x="2014550" y="1677758"/>
                  </a:lnTo>
                  <a:lnTo>
                    <a:pt x="2000834" y="1744916"/>
                  </a:lnTo>
                  <a:lnTo>
                    <a:pt x="1963381" y="1800656"/>
                  </a:lnTo>
                  <a:lnTo>
                    <a:pt x="1907641" y="1838109"/>
                  </a:lnTo>
                  <a:lnTo>
                    <a:pt x="1840484" y="1851812"/>
                  </a:lnTo>
                  <a:lnTo>
                    <a:pt x="174066" y="1851812"/>
                  </a:lnTo>
                  <a:lnTo>
                    <a:pt x="106908" y="1838109"/>
                  </a:lnTo>
                  <a:lnTo>
                    <a:pt x="51168" y="1800656"/>
                  </a:lnTo>
                  <a:lnTo>
                    <a:pt x="13716" y="1744916"/>
                  </a:lnTo>
                  <a:lnTo>
                    <a:pt x="0" y="1677758"/>
                  </a:lnTo>
                  <a:lnTo>
                    <a:pt x="0" y="174066"/>
                  </a:lnTo>
                  <a:lnTo>
                    <a:pt x="13716" y="106895"/>
                  </a:lnTo>
                  <a:lnTo>
                    <a:pt x="51168" y="51155"/>
                  </a:lnTo>
                  <a:lnTo>
                    <a:pt x="106908" y="13703"/>
                  </a:lnTo>
                  <a:lnTo>
                    <a:pt x="174066" y="0"/>
                  </a:lnTo>
                  <a:close/>
                </a:path>
              </a:pathLst>
            </a:custGeom>
            <a:ln w="381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8133079" y="4429759"/>
            <a:ext cx="2600960" cy="2428240"/>
            <a:chOff x="8133079" y="4429759"/>
            <a:chExt cx="2600960" cy="242824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33079" y="6383019"/>
              <a:ext cx="2600947" cy="47497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86419" y="4467857"/>
              <a:ext cx="2494279" cy="188722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167373" y="4448809"/>
              <a:ext cx="2533015" cy="1925955"/>
            </a:xfrm>
            <a:custGeom>
              <a:avLst/>
              <a:gdLst/>
              <a:ahLst/>
              <a:cxnLst/>
              <a:rect l="l" t="t" r="r" b="b"/>
              <a:pathLst>
                <a:path w="2533015" h="1925954">
                  <a:moveTo>
                    <a:pt x="180441" y="0"/>
                  </a:moveTo>
                  <a:lnTo>
                    <a:pt x="2352408" y="0"/>
                  </a:lnTo>
                  <a:lnTo>
                    <a:pt x="2387828" y="3454"/>
                  </a:lnTo>
                  <a:lnTo>
                    <a:pt x="2452763" y="31026"/>
                  </a:lnTo>
                  <a:lnTo>
                    <a:pt x="2501468" y="79743"/>
                  </a:lnTo>
                  <a:lnTo>
                    <a:pt x="2529001" y="145034"/>
                  </a:lnTo>
                  <a:lnTo>
                    <a:pt x="2532456" y="180441"/>
                  </a:lnTo>
                  <a:lnTo>
                    <a:pt x="2532456" y="1745195"/>
                  </a:lnTo>
                  <a:lnTo>
                    <a:pt x="2518333" y="1814817"/>
                  </a:lnTo>
                  <a:lnTo>
                    <a:pt x="2479306" y="1872488"/>
                  </a:lnTo>
                  <a:lnTo>
                    <a:pt x="2422093" y="1911502"/>
                  </a:lnTo>
                  <a:lnTo>
                    <a:pt x="2352408" y="1925637"/>
                  </a:lnTo>
                  <a:lnTo>
                    <a:pt x="180441" y="1925637"/>
                  </a:lnTo>
                  <a:lnTo>
                    <a:pt x="110820" y="1911515"/>
                  </a:lnTo>
                  <a:lnTo>
                    <a:pt x="53149" y="1872488"/>
                  </a:lnTo>
                  <a:lnTo>
                    <a:pt x="14109" y="1814817"/>
                  </a:lnTo>
                  <a:lnTo>
                    <a:pt x="0" y="1745195"/>
                  </a:lnTo>
                  <a:lnTo>
                    <a:pt x="0" y="180441"/>
                  </a:lnTo>
                  <a:lnTo>
                    <a:pt x="14109" y="110820"/>
                  </a:lnTo>
                  <a:lnTo>
                    <a:pt x="53149" y="53149"/>
                  </a:lnTo>
                  <a:lnTo>
                    <a:pt x="110820" y="14122"/>
                  </a:lnTo>
                  <a:lnTo>
                    <a:pt x="180441" y="0"/>
                  </a:lnTo>
                  <a:close/>
                </a:path>
              </a:pathLst>
            </a:custGeom>
            <a:ln w="381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919095" y="2760979"/>
            <a:ext cx="2101850" cy="1089660"/>
            <a:chOff x="2919095" y="2760979"/>
            <a:chExt cx="2101850" cy="1089660"/>
          </a:xfrm>
        </p:grpSpPr>
        <p:sp>
          <p:nvSpPr>
            <p:cNvPr id="19" name="object 19"/>
            <p:cNvSpPr/>
            <p:nvPr/>
          </p:nvSpPr>
          <p:spPr>
            <a:xfrm>
              <a:off x="2938145" y="2780029"/>
              <a:ext cx="2063750" cy="1043940"/>
            </a:xfrm>
            <a:custGeom>
              <a:avLst/>
              <a:gdLst/>
              <a:ahLst/>
              <a:cxnLst/>
              <a:rect l="l" t="t" r="r" b="b"/>
              <a:pathLst>
                <a:path w="2063750" h="1043939">
                  <a:moveTo>
                    <a:pt x="2063432" y="0"/>
                  </a:moveTo>
                  <a:lnTo>
                    <a:pt x="0" y="1043432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938148" y="3712375"/>
              <a:ext cx="132715" cy="119380"/>
            </a:xfrm>
            <a:custGeom>
              <a:avLst/>
              <a:gdLst/>
              <a:ahLst/>
              <a:cxnLst/>
              <a:rect l="l" t="t" r="r" b="b"/>
              <a:pathLst>
                <a:path w="132714" h="119379">
                  <a:moveTo>
                    <a:pt x="71907" y="0"/>
                  </a:moveTo>
                  <a:lnTo>
                    <a:pt x="0" y="111086"/>
                  </a:lnTo>
                  <a:lnTo>
                    <a:pt x="132092" y="118998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5968357" y="2780029"/>
            <a:ext cx="171450" cy="1127760"/>
            <a:chOff x="5968357" y="2780029"/>
            <a:chExt cx="171450" cy="1127760"/>
          </a:xfrm>
        </p:grpSpPr>
        <p:sp>
          <p:nvSpPr>
            <p:cNvPr id="22" name="object 22"/>
            <p:cNvSpPr/>
            <p:nvPr/>
          </p:nvSpPr>
          <p:spPr>
            <a:xfrm>
              <a:off x="6054090" y="2780029"/>
              <a:ext cx="0" cy="1108710"/>
            </a:xfrm>
            <a:custGeom>
              <a:avLst/>
              <a:gdLst/>
              <a:ahLst/>
              <a:cxnLst/>
              <a:rect l="l" t="t" r="r" b="b"/>
              <a:pathLst>
                <a:path h="1108710">
                  <a:moveTo>
                    <a:pt x="0" y="0"/>
                  </a:moveTo>
                  <a:lnTo>
                    <a:pt x="0" y="1108456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87407" y="3774189"/>
              <a:ext cx="133350" cy="114300"/>
            </a:xfrm>
            <a:custGeom>
              <a:avLst/>
              <a:gdLst/>
              <a:ahLst/>
              <a:cxnLst/>
              <a:rect l="l" t="t" r="r" b="b"/>
              <a:pathLst>
                <a:path w="133350" h="114300">
                  <a:moveTo>
                    <a:pt x="0" y="0"/>
                  </a:moveTo>
                  <a:lnTo>
                    <a:pt x="66675" y="114300"/>
                  </a:lnTo>
                  <a:lnTo>
                    <a:pt x="13335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7236459" y="2727960"/>
            <a:ext cx="1772920" cy="1112520"/>
            <a:chOff x="7236459" y="2727960"/>
            <a:chExt cx="1772920" cy="1112520"/>
          </a:xfrm>
        </p:grpSpPr>
        <p:sp>
          <p:nvSpPr>
            <p:cNvPr id="25" name="object 25"/>
            <p:cNvSpPr/>
            <p:nvPr/>
          </p:nvSpPr>
          <p:spPr>
            <a:xfrm>
              <a:off x="7255509" y="2747010"/>
              <a:ext cx="1734820" cy="1074420"/>
            </a:xfrm>
            <a:custGeom>
              <a:avLst/>
              <a:gdLst/>
              <a:ahLst/>
              <a:cxnLst/>
              <a:rect l="l" t="t" r="r" b="b"/>
              <a:pathLst>
                <a:path w="1734820" h="1074420">
                  <a:moveTo>
                    <a:pt x="0" y="0"/>
                  </a:moveTo>
                  <a:lnTo>
                    <a:pt x="1734820" y="107393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858049" y="3704085"/>
              <a:ext cx="132715" cy="117475"/>
            </a:xfrm>
            <a:custGeom>
              <a:avLst/>
              <a:gdLst/>
              <a:ahLst/>
              <a:cxnLst/>
              <a:rect l="l" t="t" r="r" b="b"/>
              <a:pathLst>
                <a:path w="132715" h="117475">
                  <a:moveTo>
                    <a:pt x="70192" y="0"/>
                  </a:moveTo>
                  <a:lnTo>
                    <a:pt x="132283" y="116852"/>
                  </a:lnTo>
                  <a:lnTo>
                    <a:pt x="0" y="113385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Как</a:t>
            </a:r>
            <a:r>
              <a:rPr spc="-135" dirty="0"/>
              <a:t> </a:t>
            </a:r>
            <a:r>
              <a:rPr spc="-25" dirty="0"/>
              <a:t>подготовиться</a:t>
            </a:r>
            <a:r>
              <a:rPr spc="-85" dirty="0"/>
              <a:t> </a:t>
            </a:r>
            <a:r>
              <a:rPr dirty="0"/>
              <a:t>к</a:t>
            </a:r>
            <a:r>
              <a:rPr spc="-114" dirty="0"/>
              <a:t> </a:t>
            </a:r>
            <a:r>
              <a:rPr spc="-20" dirty="0"/>
              <a:t>ВПР?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539" y="1682344"/>
            <a:ext cx="9900920" cy="258445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556000">
              <a:lnSpc>
                <a:spcPct val="100000"/>
              </a:lnSpc>
              <a:spcBef>
                <a:spcPts val="365"/>
              </a:spcBef>
            </a:pPr>
            <a:r>
              <a:rPr sz="3100" spc="-10" dirty="0">
                <a:solidFill>
                  <a:srgbClr val="FF0000"/>
                </a:solidFill>
                <a:latin typeface="Times New Roman"/>
                <a:cs typeface="Times New Roman"/>
              </a:rPr>
              <a:t>Учитель</a:t>
            </a:r>
            <a:endParaRPr sz="3100">
              <a:latin typeface="Times New Roman"/>
              <a:cs typeface="Times New Roman"/>
            </a:endParaRPr>
          </a:p>
          <a:p>
            <a:pPr marL="339725" indent="-327025">
              <a:lnSpc>
                <a:spcPct val="100000"/>
              </a:lnSpc>
              <a:spcBef>
                <a:spcPts val="240"/>
              </a:spcBef>
              <a:buClr>
                <a:srgbClr val="252525"/>
              </a:buClr>
              <a:buSzPct val="71428"/>
              <a:buFont typeface="Wingdings"/>
              <a:buChar char=""/>
              <a:tabLst>
                <a:tab pos="339725" algn="l"/>
              </a:tabLst>
            </a:pP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Систематизированное</a:t>
            </a:r>
            <a:r>
              <a:rPr sz="2800" spc="-10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повторение</a:t>
            </a:r>
            <a:r>
              <a:rPr sz="2800" spc="-10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учебного</a:t>
            </a:r>
            <a:r>
              <a:rPr sz="2800" spc="-10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материала</a:t>
            </a:r>
            <a:r>
              <a:rPr sz="2800" i="1" spc="-10" dirty="0">
                <a:solidFill>
                  <a:srgbClr val="134262"/>
                </a:solidFill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 marL="195580" marR="5080" indent="-183515">
              <a:lnSpc>
                <a:spcPct val="79700"/>
              </a:lnSpc>
              <a:spcBef>
                <a:spcPts val="919"/>
              </a:spcBef>
              <a:buClr>
                <a:srgbClr val="252525"/>
              </a:buClr>
              <a:buFont typeface="Wingdings"/>
              <a:buChar char=""/>
              <a:tabLst>
                <a:tab pos="195580" algn="l"/>
                <a:tab pos="471805" algn="l"/>
                <a:tab pos="2316480" algn="l"/>
                <a:tab pos="3111500" algn="l"/>
                <a:tab pos="4511040" algn="l"/>
                <a:tab pos="6207760" algn="l"/>
                <a:tab pos="8223884" algn="l"/>
                <a:tab pos="8572500" algn="l"/>
              </a:tabLst>
            </a:pP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Выявление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20" dirty="0">
                <a:solidFill>
                  <a:srgbClr val="134262"/>
                </a:solidFill>
                <a:latin typeface="Times New Roman"/>
                <a:cs typeface="Times New Roman"/>
              </a:rPr>
              <a:t>тем,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которые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вызывают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затруднения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rgbClr val="134262"/>
                </a:solidFill>
                <a:latin typeface="Times New Roman"/>
                <a:cs typeface="Times New Roman"/>
              </a:rPr>
              <a:t>у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большей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части</a:t>
            </a:r>
            <a:r>
              <a:rPr sz="2800" spc="-2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класса</a:t>
            </a:r>
            <a:r>
              <a:rPr sz="2800" i="1" spc="-10" dirty="0">
                <a:solidFill>
                  <a:srgbClr val="134262"/>
                </a:solidFill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 marL="194945" marR="6985" indent="-182880">
              <a:lnSpc>
                <a:spcPct val="79800"/>
              </a:lnSpc>
              <a:spcBef>
                <a:spcPts val="919"/>
              </a:spcBef>
              <a:buClr>
                <a:srgbClr val="252525"/>
              </a:buClr>
              <a:buFont typeface="Wingdings"/>
              <a:buChar char=""/>
              <a:tabLst>
                <a:tab pos="194945" algn="l"/>
                <a:tab pos="471805" algn="l"/>
                <a:tab pos="2394585" algn="l"/>
                <a:tab pos="3860165" algn="l"/>
                <a:tab pos="4639945" algn="l"/>
                <a:tab pos="6697345" algn="l"/>
                <a:tab pos="8335645" algn="l"/>
              </a:tabLst>
            </a:pP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Разработка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заданий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134262"/>
                </a:solidFill>
                <a:latin typeface="Times New Roman"/>
                <a:cs typeface="Times New Roman"/>
              </a:rPr>
              <a:t>для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отработки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учебного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материала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вызывающих</a:t>
            </a:r>
            <a:r>
              <a:rPr sz="2800" spc="-8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134262"/>
                </a:solidFill>
                <a:latin typeface="Times New Roman"/>
                <a:cs typeface="Times New Roman"/>
              </a:rPr>
              <a:t>затруднения</a:t>
            </a:r>
            <a:r>
              <a:rPr sz="2800" spc="-8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у</a:t>
            </a:r>
            <a:r>
              <a:rPr sz="2800" spc="-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учащихся</a:t>
            </a:r>
            <a:r>
              <a:rPr sz="2800" i="1" spc="-10" dirty="0">
                <a:solidFill>
                  <a:srgbClr val="134262"/>
                </a:solidFill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5539" y="4268789"/>
            <a:ext cx="73355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1805" indent="-459105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Wingdings"/>
              <a:buChar char=""/>
              <a:tabLst>
                <a:tab pos="471805" algn="l"/>
                <a:tab pos="2722880" algn="l"/>
                <a:tab pos="4663440" algn="l"/>
                <a:tab pos="5476240" algn="l"/>
              </a:tabLst>
            </a:pP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Вовлечение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учащихся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134262"/>
                </a:solidFill>
                <a:latin typeface="Times New Roman"/>
                <a:cs typeface="Times New Roman"/>
              </a:rPr>
              <a:t>во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внеурочную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28623" y="4611587"/>
            <a:ext cx="56013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способствующую</a:t>
            </a:r>
            <a:r>
              <a:rPr sz="2800" spc="-10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134262"/>
                </a:solidFill>
                <a:latin typeface="Times New Roman"/>
                <a:cs typeface="Times New Roman"/>
              </a:rPr>
              <a:t>подготовке</a:t>
            </a:r>
            <a:r>
              <a:rPr sz="2800" spc="-4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к</a:t>
            </a:r>
            <a:r>
              <a:rPr sz="2800" spc="-5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134262"/>
                </a:solidFill>
                <a:latin typeface="Times New Roman"/>
                <a:cs typeface="Times New Roman"/>
              </a:rPr>
              <a:t>ВПР</a:t>
            </a:r>
            <a:r>
              <a:rPr sz="2800" i="1" spc="-20" dirty="0">
                <a:solidFill>
                  <a:srgbClr val="134262"/>
                </a:solidFill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0932" y="4268789"/>
            <a:ext cx="2264410" cy="1249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845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деятельность,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20"/>
              </a:spcBef>
              <a:tabLst>
                <a:tab pos="469900" algn="l"/>
                <a:tab pos="1729739" algn="l"/>
              </a:tabLst>
            </a:pPr>
            <a:r>
              <a:rPr sz="2800" spc="-50" dirty="0">
                <a:solidFill>
                  <a:srgbClr val="134262"/>
                </a:solidFill>
                <a:latin typeface="Times New Roman"/>
                <a:cs typeface="Times New Roman"/>
              </a:rPr>
              <a:t>к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134262"/>
                </a:solidFill>
                <a:latin typeface="Times New Roman"/>
                <a:cs typeface="Times New Roman"/>
              </a:rPr>
              <a:t>ВПР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134262"/>
                </a:solidFill>
                <a:latin typeface="Times New Roman"/>
                <a:cs typeface="Times New Roman"/>
              </a:rPr>
              <a:t>для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5539" y="5066347"/>
            <a:ext cx="7373620" cy="79502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95580" marR="5080" indent="-183515">
              <a:lnSpc>
                <a:spcPts val="2700"/>
              </a:lnSpc>
              <a:spcBef>
                <a:spcPts val="740"/>
              </a:spcBef>
              <a:buClr>
                <a:srgbClr val="252525"/>
              </a:buClr>
              <a:buFont typeface="Wingdings"/>
              <a:buChar char=""/>
              <a:tabLst>
                <a:tab pos="195580" algn="l"/>
                <a:tab pos="471805" algn="l"/>
                <a:tab pos="2420620" algn="l"/>
                <a:tab pos="4848860" algn="l"/>
                <a:tab pos="5654040" algn="l"/>
              </a:tabLst>
            </a:pP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	Разработка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рекомендаций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134262"/>
                </a:solidFill>
                <a:latin typeface="Times New Roman"/>
                <a:cs typeface="Times New Roman"/>
              </a:rPr>
              <a:t>для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</a:t>
            </a:r>
            <a:r>
              <a:rPr sz="2800" spc="-35" dirty="0">
                <a:solidFill>
                  <a:srgbClr val="134262"/>
                </a:solidFill>
                <a:latin typeface="Times New Roman"/>
                <a:cs typeface="Times New Roman"/>
              </a:rPr>
              <a:t>подготовки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родителей</a:t>
            </a:r>
            <a:r>
              <a:rPr sz="2800" spc="-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и</a:t>
            </a:r>
            <a:r>
              <a:rPr sz="2800" spc="-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обучающихся.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000" y="378459"/>
            <a:ext cx="2334260" cy="299211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Как</a:t>
            </a:r>
            <a:r>
              <a:rPr spc="-135" dirty="0"/>
              <a:t> </a:t>
            </a:r>
            <a:r>
              <a:rPr spc="-25" dirty="0"/>
              <a:t>подготовиться</a:t>
            </a:r>
            <a:r>
              <a:rPr spc="-85" dirty="0"/>
              <a:t> </a:t>
            </a:r>
            <a:r>
              <a:rPr dirty="0"/>
              <a:t>к</a:t>
            </a:r>
            <a:r>
              <a:rPr spc="-114" dirty="0"/>
              <a:t> </a:t>
            </a:r>
            <a:r>
              <a:rPr spc="-20" dirty="0"/>
              <a:t>ВПР?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539" y="1698632"/>
            <a:ext cx="9905365" cy="419608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15"/>
              </a:spcBef>
            </a:pPr>
            <a:r>
              <a:rPr sz="3700" spc="-10" dirty="0">
                <a:solidFill>
                  <a:srgbClr val="FF0000"/>
                </a:solidFill>
                <a:latin typeface="Times New Roman"/>
                <a:cs typeface="Times New Roman"/>
              </a:rPr>
              <a:t>Ученики</a:t>
            </a:r>
            <a:endParaRPr sz="3700">
              <a:latin typeface="Times New Roman"/>
              <a:cs typeface="Times New Roman"/>
            </a:endParaRPr>
          </a:p>
          <a:p>
            <a:pPr marL="502284" indent="-489584" algn="just">
              <a:lnSpc>
                <a:spcPct val="100000"/>
              </a:lnSpc>
              <a:spcBef>
                <a:spcPts val="440"/>
              </a:spcBef>
              <a:buClr>
                <a:srgbClr val="252525"/>
              </a:buClr>
              <a:buSzPct val="94871"/>
              <a:buFont typeface="Wingdings"/>
              <a:buChar char=""/>
              <a:tabLst>
                <a:tab pos="502284" algn="l"/>
              </a:tabLst>
            </a:pPr>
            <a:r>
              <a:rPr sz="3900" spc="-10" dirty="0">
                <a:solidFill>
                  <a:srgbClr val="134262"/>
                </a:solidFill>
                <a:latin typeface="Times New Roman"/>
                <a:cs typeface="Times New Roman"/>
              </a:rPr>
              <a:t>Регулярное</a:t>
            </a:r>
            <a:r>
              <a:rPr sz="3900" spc="-19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выполнение</a:t>
            </a:r>
            <a:r>
              <a:rPr sz="3900" spc="-17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домашних</a:t>
            </a:r>
            <a:r>
              <a:rPr sz="3900" spc="-18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spc="-10" dirty="0">
                <a:solidFill>
                  <a:srgbClr val="134262"/>
                </a:solidFill>
                <a:latin typeface="Times New Roman"/>
                <a:cs typeface="Times New Roman"/>
              </a:rPr>
              <a:t>заданий</a:t>
            </a:r>
            <a:r>
              <a:rPr sz="3900" i="1" spc="-10" dirty="0">
                <a:solidFill>
                  <a:srgbClr val="134262"/>
                </a:solidFill>
                <a:latin typeface="Times New Roman"/>
                <a:cs typeface="Times New Roman"/>
              </a:rPr>
              <a:t>;</a:t>
            </a:r>
            <a:endParaRPr sz="3900">
              <a:latin typeface="Times New Roman"/>
              <a:cs typeface="Times New Roman"/>
            </a:endParaRPr>
          </a:p>
          <a:p>
            <a:pPr marL="194945" marR="7620" indent="-182880" algn="just">
              <a:lnSpc>
                <a:spcPts val="4220"/>
              </a:lnSpc>
              <a:spcBef>
                <a:spcPts val="944"/>
              </a:spcBef>
              <a:buClr>
                <a:srgbClr val="252525"/>
              </a:buClr>
              <a:buFont typeface="Wingdings"/>
              <a:buChar char=""/>
              <a:tabLst>
                <a:tab pos="194945" algn="l"/>
                <a:tab pos="529590" algn="l"/>
              </a:tabLst>
            </a:pP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Повторение</a:t>
            </a:r>
            <a:r>
              <a:rPr sz="3900" spc="70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пройденного</a:t>
            </a:r>
            <a:r>
              <a:rPr sz="3900" spc="705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3900" spc="-10" dirty="0">
                <a:solidFill>
                  <a:srgbClr val="134262"/>
                </a:solidFill>
                <a:latin typeface="Times New Roman"/>
                <a:cs typeface="Times New Roman"/>
              </a:rPr>
              <a:t>теоретического материала</a:t>
            </a:r>
            <a:r>
              <a:rPr sz="3900" i="1" spc="-10" dirty="0">
                <a:solidFill>
                  <a:srgbClr val="134262"/>
                </a:solidFill>
                <a:latin typeface="Times New Roman"/>
                <a:cs typeface="Times New Roman"/>
              </a:rPr>
              <a:t>;</a:t>
            </a:r>
            <a:endParaRPr sz="3900">
              <a:latin typeface="Times New Roman"/>
              <a:cs typeface="Times New Roman"/>
            </a:endParaRPr>
          </a:p>
          <a:p>
            <a:pPr marL="195580" marR="5080" indent="-183515" algn="just">
              <a:lnSpc>
                <a:spcPct val="90000"/>
              </a:lnSpc>
              <a:spcBef>
                <a:spcPts val="844"/>
              </a:spcBef>
              <a:buClr>
                <a:srgbClr val="252525"/>
              </a:buClr>
              <a:buFont typeface="Wingdings"/>
              <a:buChar char=""/>
              <a:tabLst>
                <a:tab pos="195580" algn="l"/>
                <a:tab pos="529590" algn="l"/>
              </a:tabLst>
            </a:pP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Выходить</a:t>
            </a:r>
            <a:r>
              <a:rPr sz="3900" spc="75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за</a:t>
            </a:r>
            <a:r>
              <a:rPr sz="3900" spc="76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рамки</a:t>
            </a:r>
            <a:r>
              <a:rPr sz="3900" spc="73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учебной</a:t>
            </a:r>
            <a:r>
              <a:rPr sz="3900" spc="77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программы</a:t>
            </a:r>
            <a:r>
              <a:rPr sz="3900" spc="7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spc="-50" dirty="0">
                <a:solidFill>
                  <a:srgbClr val="134262"/>
                </a:solidFill>
                <a:latin typeface="Times New Roman"/>
                <a:cs typeface="Times New Roman"/>
              </a:rPr>
              <a:t>и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принимать</a:t>
            </a:r>
            <a:r>
              <a:rPr sz="3900" spc="10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участие</a:t>
            </a:r>
            <a:r>
              <a:rPr sz="3900" spc="11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в</a:t>
            </a:r>
            <a:r>
              <a:rPr sz="3900" spc="12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конкурсах,</a:t>
            </a:r>
            <a:r>
              <a:rPr sz="3900" spc="12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spc="-10" dirty="0">
                <a:solidFill>
                  <a:srgbClr val="134262"/>
                </a:solidFill>
                <a:latin typeface="Times New Roman"/>
                <a:cs typeface="Times New Roman"/>
              </a:rPr>
              <a:t>олимпиадах, конференциях</a:t>
            </a:r>
            <a:r>
              <a:rPr sz="3900" spc="-17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dirty="0">
                <a:solidFill>
                  <a:srgbClr val="134262"/>
                </a:solidFill>
                <a:latin typeface="Times New Roman"/>
                <a:cs typeface="Times New Roman"/>
              </a:rPr>
              <a:t>разного</a:t>
            </a:r>
            <a:r>
              <a:rPr sz="3900" spc="-18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3900" spc="-10" dirty="0">
                <a:solidFill>
                  <a:srgbClr val="134262"/>
                </a:solidFill>
                <a:latin typeface="Times New Roman"/>
                <a:cs typeface="Times New Roman"/>
              </a:rPr>
              <a:t>уровня.</a:t>
            </a:r>
            <a:endParaRPr sz="39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" y="276859"/>
            <a:ext cx="2722880" cy="297687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Как</a:t>
            </a:r>
            <a:r>
              <a:rPr spc="-135" dirty="0"/>
              <a:t> </a:t>
            </a:r>
            <a:r>
              <a:rPr spc="-25" dirty="0"/>
              <a:t>подготовиться</a:t>
            </a:r>
            <a:r>
              <a:rPr spc="-85" dirty="0"/>
              <a:t> </a:t>
            </a:r>
            <a:r>
              <a:rPr dirty="0"/>
              <a:t>к</a:t>
            </a:r>
            <a:r>
              <a:rPr spc="-114" dirty="0"/>
              <a:t> </a:t>
            </a:r>
            <a:r>
              <a:rPr spc="-20" dirty="0"/>
              <a:t>ВПР?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539" y="1761175"/>
            <a:ext cx="9904095" cy="400812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Родители</a:t>
            </a:r>
            <a:endParaRPr sz="2800">
              <a:latin typeface="Times New Roman"/>
              <a:cs typeface="Times New Roman"/>
            </a:endParaRPr>
          </a:p>
          <a:p>
            <a:pPr marL="195580" marR="5080" indent="-183515" algn="just">
              <a:lnSpc>
                <a:spcPct val="79800"/>
              </a:lnSpc>
              <a:spcBef>
                <a:spcPts val="894"/>
              </a:spcBef>
              <a:buClr>
                <a:srgbClr val="252525"/>
              </a:buClr>
              <a:buFont typeface="Wingdings"/>
              <a:buChar char=""/>
              <a:tabLst>
                <a:tab pos="195580" algn="l"/>
                <a:tab pos="471170" algn="l"/>
              </a:tabLst>
            </a:pP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Регулярный</a:t>
            </a:r>
            <a:r>
              <a:rPr sz="2800" spc="37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контроль</a:t>
            </a:r>
            <a:r>
              <a:rPr sz="2800" spc="3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за</a:t>
            </a:r>
            <a:r>
              <a:rPr sz="2800" spc="37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выполнением</a:t>
            </a:r>
            <a:r>
              <a:rPr sz="2800" spc="3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домашних</a:t>
            </a:r>
            <a:r>
              <a:rPr sz="2800" spc="3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заданий</a:t>
            </a:r>
            <a:r>
              <a:rPr sz="2800" spc="3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134262"/>
                </a:solidFill>
                <a:latin typeface="Times New Roman"/>
                <a:cs typeface="Times New Roman"/>
              </a:rPr>
              <a:t>и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дополнительных</a:t>
            </a:r>
            <a:r>
              <a:rPr sz="2800" spc="-6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134262"/>
                </a:solidFill>
                <a:latin typeface="Times New Roman"/>
                <a:cs typeface="Times New Roman"/>
              </a:rPr>
              <a:t>рекомендаций</a:t>
            </a:r>
            <a:r>
              <a:rPr sz="2800" spc="-7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педагога</a:t>
            </a:r>
            <a:r>
              <a:rPr sz="2800" i="1" spc="-10" dirty="0">
                <a:solidFill>
                  <a:srgbClr val="134262"/>
                </a:solidFill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 marL="195580" marR="5715" indent="-183515" algn="just">
              <a:lnSpc>
                <a:spcPct val="80000"/>
              </a:lnSpc>
              <a:spcBef>
                <a:spcPts val="915"/>
              </a:spcBef>
              <a:buClr>
                <a:srgbClr val="252525"/>
              </a:buClr>
              <a:buFont typeface="Wingdings"/>
              <a:buChar char=""/>
              <a:tabLst>
                <a:tab pos="195580" algn="l"/>
                <a:tab pos="471170" algn="l"/>
              </a:tabLst>
            </a:pP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Создание</a:t>
            </a:r>
            <a:r>
              <a:rPr sz="2800" spc="5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условий</a:t>
            </a:r>
            <a:r>
              <a:rPr sz="2800" spc="1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для</a:t>
            </a:r>
            <a:r>
              <a:rPr sz="2800" spc="5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общего</a:t>
            </a:r>
            <a:r>
              <a:rPr sz="2800" spc="1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развития</a:t>
            </a:r>
            <a:r>
              <a:rPr sz="2800" spc="5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ребёнка</a:t>
            </a:r>
            <a:r>
              <a:rPr sz="2800" spc="1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(развитие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кругозора,</a:t>
            </a:r>
            <a:r>
              <a:rPr sz="2800" spc="27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внимания,</a:t>
            </a:r>
            <a:r>
              <a:rPr sz="2800" spc="27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логики,</a:t>
            </a:r>
            <a:r>
              <a:rPr sz="2800" spc="27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речи</a:t>
            </a:r>
            <a:r>
              <a:rPr sz="2800" spc="265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устной</a:t>
            </a:r>
            <a:r>
              <a:rPr sz="2800" spc="265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и</a:t>
            </a:r>
            <a:r>
              <a:rPr sz="2800" spc="27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письменной,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развитие</a:t>
            </a:r>
            <a:r>
              <a:rPr sz="2800" spc="-114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организационных</a:t>
            </a:r>
            <a:r>
              <a:rPr sz="2800" spc="-10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умений)</a:t>
            </a:r>
            <a:r>
              <a:rPr sz="2800" i="1" spc="-10" dirty="0">
                <a:solidFill>
                  <a:srgbClr val="134262"/>
                </a:solidFill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 marL="194945" marR="10160" indent="-182880" algn="just">
              <a:lnSpc>
                <a:spcPct val="79800"/>
              </a:lnSpc>
              <a:spcBef>
                <a:spcPts val="900"/>
              </a:spcBef>
              <a:buClr>
                <a:srgbClr val="252525"/>
              </a:buClr>
              <a:buFont typeface="Wingdings"/>
              <a:buChar char=""/>
              <a:tabLst>
                <a:tab pos="194945" algn="l"/>
                <a:tab pos="471170" algn="l"/>
              </a:tabLst>
            </a:pP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Предоставление</a:t>
            </a:r>
            <a:r>
              <a:rPr sz="2800" spc="29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возможности</a:t>
            </a:r>
            <a:r>
              <a:rPr sz="2800" spc="30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в</a:t>
            </a:r>
            <a:r>
              <a:rPr sz="2800" spc="29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выполнении</a:t>
            </a:r>
            <a:r>
              <a:rPr sz="2800" spc="29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тренировочных проверочных</a:t>
            </a:r>
            <a:r>
              <a:rPr sz="2800" spc="-3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работ</a:t>
            </a:r>
            <a:r>
              <a:rPr sz="2800" spc="-80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из</a:t>
            </a:r>
            <a:r>
              <a:rPr sz="2800" spc="-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разных</a:t>
            </a:r>
            <a:r>
              <a:rPr sz="2800" spc="-7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источников</a:t>
            </a:r>
            <a:r>
              <a:rPr sz="2800" i="1" spc="-10" dirty="0">
                <a:solidFill>
                  <a:srgbClr val="134262"/>
                </a:solidFill>
                <a:latin typeface="Times New Roman"/>
                <a:cs typeface="Times New Roman"/>
              </a:rPr>
              <a:t>;</a:t>
            </a:r>
            <a:endParaRPr sz="2800">
              <a:latin typeface="Times New Roman"/>
              <a:cs typeface="Times New Roman"/>
            </a:endParaRPr>
          </a:p>
          <a:p>
            <a:pPr marL="194945" marR="9525" indent="-182880" algn="just">
              <a:lnSpc>
                <a:spcPct val="79700"/>
              </a:lnSpc>
              <a:spcBef>
                <a:spcPts val="919"/>
              </a:spcBef>
              <a:buClr>
                <a:srgbClr val="252525"/>
              </a:buClr>
              <a:buFont typeface="Wingdings"/>
              <a:buChar char=""/>
              <a:tabLst>
                <a:tab pos="194945" algn="l"/>
                <a:tab pos="471170" algn="l"/>
              </a:tabLst>
            </a:pP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	По</a:t>
            </a:r>
            <a:r>
              <a:rPr sz="2800" spc="45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мере</a:t>
            </a:r>
            <a:r>
              <a:rPr sz="2800" spc="45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необходимости</a:t>
            </a:r>
            <a:r>
              <a:rPr sz="2800" spc="455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оказывать</a:t>
            </a:r>
            <a:r>
              <a:rPr sz="2800" spc="455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помощь</a:t>
            </a:r>
            <a:r>
              <a:rPr sz="2800" spc="450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ребёнку</a:t>
            </a:r>
            <a:r>
              <a:rPr sz="2800" spc="465" dirty="0">
                <a:solidFill>
                  <a:srgbClr val="134262"/>
                </a:solidFill>
                <a:latin typeface="Times New Roman"/>
                <a:cs typeface="Times New Roman"/>
              </a:rPr>
              <a:t>  </a:t>
            </a:r>
            <a:r>
              <a:rPr sz="2800" spc="-50" dirty="0">
                <a:solidFill>
                  <a:srgbClr val="134262"/>
                </a:solidFill>
                <a:latin typeface="Times New Roman"/>
                <a:cs typeface="Times New Roman"/>
              </a:rPr>
              <a:t>в </a:t>
            </a:r>
            <a:r>
              <a:rPr sz="2800" dirty="0">
                <a:solidFill>
                  <a:srgbClr val="134262"/>
                </a:solidFill>
                <a:latin typeface="Times New Roman"/>
                <a:cs typeface="Times New Roman"/>
              </a:rPr>
              <a:t>учебной</a:t>
            </a:r>
            <a:r>
              <a:rPr sz="2800" spc="-45" dirty="0">
                <a:solidFill>
                  <a:srgbClr val="13426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134262"/>
                </a:solidFill>
                <a:latin typeface="Times New Roman"/>
                <a:cs typeface="Times New Roman"/>
              </a:rPr>
              <a:t>деятельности.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320" y="424180"/>
            <a:ext cx="2288539" cy="27558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5539" y="2123757"/>
            <a:ext cx="9764395" cy="3241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5080" indent="-182880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sz="2800" dirty="0">
                <a:latin typeface="Times New Roman"/>
                <a:cs typeface="Times New Roman"/>
              </a:rPr>
              <a:t>ВПР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или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всероссийские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проверочные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работы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2025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году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ждут </a:t>
            </a:r>
            <a:r>
              <a:rPr sz="2800" spc="-10" dirty="0">
                <a:latin typeface="Times New Roman"/>
                <a:cs typeface="Times New Roman"/>
              </a:rPr>
              <a:t>значительные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изменения.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Проверочные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работы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начнутся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11 </a:t>
            </a:r>
            <a:r>
              <a:rPr sz="2800" dirty="0">
                <a:latin typeface="Times New Roman"/>
                <a:cs typeface="Times New Roman"/>
              </a:rPr>
              <a:t>апреля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 err="1">
                <a:latin typeface="Times New Roman"/>
                <a:cs typeface="Times New Roman"/>
              </a:rPr>
              <a:t>законч</a:t>
            </a:r>
            <a:r>
              <a:rPr lang="ru-RU" sz="2800" spc="-10" dirty="0">
                <a:latin typeface="Times New Roman"/>
                <a:cs typeface="Times New Roman"/>
              </a:rPr>
              <a:t>а</a:t>
            </a:r>
            <a:r>
              <a:rPr sz="2800" spc="-10" dirty="0" err="1">
                <a:latin typeface="Times New Roman"/>
                <a:cs typeface="Times New Roman"/>
              </a:rPr>
              <a:t>тся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середине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мая,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здесь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вс</a:t>
            </a:r>
            <a:r>
              <a:rPr lang="ru-RU" sz="2800" dirty="0">
                <a:latin typeface="Times New Roman"/>
                <a:cs typeface="Times New Roman"/>
              </a:rPr>
              <a:t>е </a:t>
            </a:r>
            <a:r>
              <a:rPr sz="2800" dirty="0" err="1">
                <a:latin typeface="Times New Roman"/>
                <a:cs typeface="Times New Roman"/>
              </a:rPr>
              <a:t>остается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как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и </a:t>
            </a:r>
            <a:r>
              <a:rPr sz="2800" spc="-10" dirty="0">
                <a:latin typeface="Times New Roman"/>
                <a:cs typeface="Times New Roman"/>
              </a:rPr>
              <a:t>всегда.</a:t>
            </a:r>
            <a:endParaRPr sz="2800" dirty="0">
              <a:latin typeface="Times New Roman"/>
              <a:cs typeface="Times New Roman"/>
            </a:endParaRPr>
          </a:p>
          <a:p>
            <a:pPr marL="194945" marR="375920" indent="-182880">
              <a:lnSpc>
                <a:spcPct val="100000"/>
              </a:lnSpc>
              <a:spcBef>
                <a:spcPts val="900"/>
              </a:spcBef>
              <a:buClr>
                <a:srgbClr val="252525"/>
              </a:buClr>
              <a:buChar char="◦"/>
              <a:tabLst>
                <a:tab pos="194945" algn="l"/>
              </a:tabLst>
            </a:pPr>
            <a:r>
              <a:rPr sz="2800" dirty="0">
                <a:latin typeface="Times New Roman"/>
                <a:cs typeface="Times New Roman"/>
              </a:rPr>
              <a:t>Изменения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касаются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самих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предметов,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времени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выполнения </a:t>
            </a:r>
            <a:r>
              <a:rPr sz="2800" dirty="0">
                <a:latin typeface="Times New Roman"/>
                <a:cs typeface="Times New Roman"/>
              </a:rPr>
              <a:t>работ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формата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заданий.</a:t>
            </a:r>
            <a:endParaRPr sz="2800" dirty="0">
              <a:latin typeface="Times New Roman"/>
              <a:cs typeface="Times New Roman"/>
            </a:endParaRPr>
          </a:p>
          <a:p>
            <a:pPr marL="194945" indent="-182245">
              <a:lnSpc>
                <a:spcPct val="100000"/>
              </a:lnSpc>
              <a:spcBef>
                <a:spcPts val="900"/>
              </a:spcBef>
              <a:buClr>
                <a:srgbClr val="252525"/>
              </a:buClr>
              <a:buChar char="◦"/>
              <a:tabLst>
                <a:tab pos="194945" algn="l"/>
              </a:tabLst>
            </a:pPr>
            <a:r>
              <a:rPr sz="2800" dirty="0">
                <a:latin typeface="Times New Roman"/>
                <a:cs typeface="Times New Roman"/>
              </a:rPr>
              <a:t>Что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же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изменится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ВПР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2025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году?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28652" y="682625"/>
            <a:ext cx="17379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Новое!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0531" y="322679"/>
            <a:ext cx="10908030" cy="60144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8320" marR="132080" indent="-515620">
              <a:lnSpc>
                <a:spcPct val="100000"/>
              </a:lnSpc>
              <a:spcBef>
                <a:spcPts val="100"/>
              </a:spcBef>
              <a:buSzPct val="98214"/>
              <a:buFont typeface="Times New Roman"/>
              <a:buAutoNum type="arabicParenR"/>
              <a:tabLst>
                <a:tab pos="528320" algn="l"/>
              </a:tabLst>
            </a:pPr>
            <a:r>
              <a:rPr sz="2600" b="1" dirty="0">
                <a:latin typeface="Times New Roman"/>
                <a:cs typeface="Times New Roman"/>
              </a:rPr>
              <a:t>в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работах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примут</a:t>
            </a:r>
            <a:r>
              <a:rPr sz="2600" b="1" spc="-6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участие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параллели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4-</a:t>
            </a:r>
            <a:r>
              <a:rPr sz="2600" b="1" dirty="0">
                <a:latin typeface="Times New Roman"/>
                <a:cs typeface="Times New Roman"/>
              </a:rPr>
              <a:t>8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10</a:t>
            </a:r>
            <a:r>
              <a:rPr sz="2600" b="1" spc="-2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классов,</a:t>
            </a:r>
            <a:r>
              <a:rPr sz="2600" b="1" spc="-4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при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spc="-20" dirty="0">
                <a:latin typeface="Times New Roman"/>
                <a:cs typeface="Times New Roman"/>
              </a:rPr>
              <a:t>этом </a:t>
            </a:r>
            <a:r>
              <a:rPr sz="2600" b="1" dirty="0">
                <a:latin typeface="Times New Roman"/>
                <a:cs typeface="Times New Roman"/>
              </a:rPr>
              <a:t>для</a:t>
            </a:r>
            <a:r>
              <a:rPr sz="2600" b="1" spc="-7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десятиклассников</a:t>
            </a:r>
            <a:r>
              <a:rPr sz="2600" b="1" spc="-114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работы</a:t>
            </a:r>
            <a:r>
              <a:rPr sz="2600" b="1" spc="-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пройдут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в</a:t>
            </a:r>
            <a:r>
              <a:rPr sz="2600" b="1" spc="-5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штатном</a:t>
            </a:r>
            <a:r>
              <a:rPr sz="2600" b="1" spc="-15" dirty="0">
                <a:latin typeface="Times New Roman"/>
                <a:cs typeface="Times New Roman"/>
              </a:rPr>
              <a:t> </a:t>
            </a:r>
            <a:r>
              <a:rPr sz="2600" b="1" spc="-10" dirty="0" err="1">
                <a:latin typeface="Times New Roman"/>
                <a:cs typeface="Times New Roman"/>
              </a:rPr>
              <a:t>режиме</a:t>
            </a:r>
            <a:r>
              <a:rPr sz="2600" b="1" spc="-10" dirty="0">
                <a:latin typeface="Times New Roman"/>
                <a:cs typeface="Times New Roman"/>
              </a:rPr>
              <a:t>;</a:t>
            </a:r>
            <a:endParaRPr sz="2600" dirty="0">
              <a:latin typeface="Times New Roman"/>
              <a:cs typeface="Times New Roman"/>
            </a:endParaRPr>
          </a:p>
          <a:p>
            <a:pPr marL="12700" marR="5080" indent="-6985">
              <a:lnSpc>
                <a:spcPct val="100000"/>
              </a:lnSpc>
              <a:buSzPct val="98214"/>
              <a:buAutoNum type="arabicParenR"/>
              <a:tabLst>
                <a:tab pos="309245" algn="l"/>
              </a:tabLst>
            </a:pPr>
            <a:r>
              <a:rPr sz="2600" b="1" dirty="0">
                <a:latin typeface="Times New Roman"/>
                <a:cs typeface="Times New Roman"/>
              </a:rPr>
              <a:t>	вводятся</a:t>
            </a:r>
            <a:r>
              <a:rPr sz="2600" b="1" spc="-10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новые</a:t>
            </a:r>
            <a:r>
              <a:rPr sz="2600" b="1" spc="-8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предметы: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литературное</a:t>
            </a:r>
            <a:r>
              <a:rPr sz="2600" b="1" spc="-9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чтение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в</a:t>
            </a:r>
            <a:r>
              <a:rPr sz="2600" b="1" spc="-7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4</a:t>
            </a:r>
            <a:r>
              <a:rPr sz="2600" b="1" spc="-5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классе, </a:t>
            </a:r>
            <a:r>
              <a:rPr sz="2600" b="1" dirty="0">
                <a:latin typeface="Times New Roman"/>
                <a:cs typeface="Times New Roman"/>
              </a:rPr>
              <a:t>литература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в</a:t>
            </a:r>
            <a:r>
              <a:rPr sz="2600" b="1" spc="-4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5-</a:t>
            </a:r>
            <a:r>
              <a:rPr sz="2600" b="1" dirty="0">
                <a:latin typeface="Times New Roman"/>
                <a:cs typeface="Times New Roman"/>
              </a:rPr>
              <a:t>8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10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классах,</a:t>
            </a:r>
            <a:r>
              <a:rPr sz="2600" b="1" spc="-65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информатика</a:t>
            </a:r>
            <a:r>
              <a:rPr sz="2600" b="1" spc="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в</a:t>
            </a:r>
            <a:r>
              <a:rPr sz="2600" b="1" spc="-4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7-</a:t>
            </a:r>
            <a:r>
              <a:rPr sz="2600" b="1" dirty="0">
                <a:latin typeface="Times New Roman"/>
                <a:cs typeface="Times New Roman"/>
              </a:rPr>
              <a:t>8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классах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(образцы </a:t>
            </a:r>
            <a:r>
              <a:rPr sz="2600" b="1" dirty="0">
                <a:latin typeface="Times New Roman"/>
                <a:cs typeface="Times New Roman"/>
              </a:rPr>
              <a:t>работ</a:t>
            </a:r>
            <a:r>
              <a:rPr sz="2600" b="1" spc="-20" dirty="0">
                <a:latin typeface="Times New Roman"/>
                <a:cs typeface="Times New Roman"/>
              </a:rPr>
              <a:t> опубликованы</a:t>
            </a:r>
            <a:r>
              <a:rPr sz="2600" b="1" spc="-6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на</a:t>
            </a:r>
            <a:r>
              <a:rPr sz="2600" b="1" spc="-4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сайте</a:t>
            </a:r>
            <a:r>
              <a:rPr sz="2600" b="1" spc="-4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ФИОКО);</a:t>
            </a:r>
            <a:endParaRPr sz="2600" dirty="0">
              <a:latin typeface="Times New Roman"/>
              <a:cs typeface="Times New Roman"/>
            </a:endParaRPr>
          </a:p>
          <a:p>
            <a:pPr marL="12700" marR="18415" indent="385445">
              <a:lnSpc>
                <a:spcPct val="100000"/>
              </a:lnSpc>
              <a:buSzPct val="98214"/>
              <a:buAutoNum type="arabicParenR"/>
              <a:tabLst>
                <a:tab pos="398145" algn="l"/>
              </a:tabLst>
            </a:pPr>
            <a:r>
              <a:rPr sz="2600" b="1" dirty="0">
                <a:latin typeface="Times New Roman"/>
                <a:cs typeface="Times New Roman"/>
              </a:rPr>
              <a:t>возвращаются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иностранные</a:t>
            </a:r>
            <a:r>
              <a:rPr sz="2600" b="1" spc="-8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языки: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они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вошли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в</a:t>
            </a:r>
            <a:r>
              <a:rPr sz="2600" b="1" spc="-5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перечень предметов,</a:t>
            </a:r>
            <a:r>
              <a:rPr sz="2600" b="1" spc="-10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распределяемых</a:t>
            </a:r>
            <a:r>
              <a:rPr sz="2600" b="1" spc="-9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на</a:t>
            </a:r>
            <a:r>
              <a:rPr sz="2600" b="1" spc="-8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основе</a:t>
            </a:r>
            <a:r>
              <a:rPr sz="2600" b="1" spc="-10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случайного</a:t>
            </a:r>
            <a:r>
              <a:rPr sz="2600" b="1" spc="-13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выбора,</a:t>
            </a:r>
            <a:r>
              <a:rPr sz="2600" b="1" spc="-8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для</a:t>
            </a:r>
            <a:r>
              <a:rPr sz="2600" b="1" spc="-90" dirty="0">
                <a:latin typeface="Times New Roman"/>
                <a:cs typeface="Times New Roman"/>
              </a:rPr>
              <a:t> </a:t>
            </a:r>
            <a:r>
              <a:rPr sz="2600" b="1" spc="-20" dirty="0">
                <a:latin typeface="Times New Roman"/>
                <a:cs typeface="Times New Roman"/>
              </a:rPr>
              <a:t>всех </a:t>
            </a:r>
            <a:r>
              <a:rPr sz="2600" b="1" dirty="0">
                <a:latin typeface="Times New Roman"/>
                <a:cs typeface="Times New Roman"/>
              </a:rPr>
              <a:t>параллелей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(4-</a:t>
            </a:r>
            <a:r>
              <a:rPr sz="2600" b="1" dirty="0">
                <a:latin typeface="Times New Roman"/>
                <a:cs typeface="Times New Roman"/>
              </a:rPr>
              <a:t>8,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10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spc="-10" dirty="0" err="1">
                <a:latin typeface="Times New Roman"/>
                <a:cs typeface="Times New Roman"/>
              </a:rPr>
              <a:t>класс</a:t>
            </a:r>
            <a:r>
              <a:rPr sz="2600" b="1" spc="-10" dirty="0">
                <a:latin typeface="Times New Roman"/>
                <a:cs typeface="Times New Roman"/>
              </a:rPr>
              <a:t>);</a:t>
            </a:r>
            <a:endParaRPr sz="2600" dirty="0">
              <a:latin typeface="Times New Roman"/>
              <a:cs typeface="Times New Roman"/>
            </a:endParaRPr>
          </a:p>
          <a:p>
            <a:pPr marL="398780" indent="-385445">
              <a:lnSpc>
                <a:spcPct val="100000"/>
              </a:lnSpc>
              <a:buSzPct val="98214"/>
              <a:buAutoNum type="arabicParenR"/>
              <a:tabLst>
                <a:tab pos="398780" algn="l"/>
              </a:tabLst>
            </a:pPr>
            <a:r>
              <a:rPr sz="2600" b="1" dirty="0">
                <a:latin typeface="Times New Roman"/>
                <a:cs typeface="Times New Roman"/>
              </a:rPr>
              <a:t>из</a:t>
            </a:r>
            <a:r>
              <a:rPr sz="2600" b="1" spc="-8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содержания</a:t>
            </a:r>
            <a:r>
              <a:rPr sz="2600" b="1" spc="-8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работ</a:t>
            </a:r>
            <a:r>
              <a:rPr sz="2600" b="1" spc="-4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по</a:t>
            </a:r>
            <a:r>
              <a:rPr sz="2600" b="1" spc="-8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иностранным</a:t>
            </a:r>
            <a:r>
              <a:rPr sz="2600" b="1" spc="-9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языкам</a:t>
            </a:r>
            <a:r>
              <a:rPr sz="2600" b="1" spc="-7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исключен</a:t>
            </a:r>
            <a:r>
              <a:rPr sz="2600" b="1" spc="-100" dirty="0">
                <a:latin typeface="Times New Roman"/>
                <a:cs typeface="Times New Roman"/>
              </a:rPr>
              <a:t> </a:t>
            </a:r>
            <a:r>
              <a:rPr sz="2600" b="1" spc="-10" dirty="0">
                <a:latin typeface="Times New Roman"/>
                <a:cs typeface="Times New Roman"/>
              </a:rPr>
              <a:t>элемент</a:t>
            </a:r>
            <a:endParaRPr sz="2600" dirty="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</a:pPr>
            <a:r>
              <a:rPr sz="2600" b="1" spc="-10" dirty="0">
                <a:latin typeface="Times New Roman"/>
                <a:cs typeface="Times New Roman"/>
              </a:rPr>
              <a:t>«</a:t>
            </a:r>
            <a:r>
              <a:rPr sz="2600" b="1" spc="-10" dirty="0" err="1">
                <a:latin typeface="Times New Roman"/>
                <a:cs typeface="Times New Roman"/>
              </a:rPr>
              <a:t>Говорение</a:t>
            </a:r>
            <a:r>
              <a:rPr sz="2600" b="1" spc="-10" dirty="0">
                <a:latin typeface="Times New Roman"/>
                <a:cs typeface="Times New Roman"/>
              </a:rPr>
              <a:t>»;</a:t>
            </a:r>
            <a:endParaRPr lang="ru-RU" sz="2600" b="1" spc="-10" dirty="0">
              <a:latin typeface="Times New Roman"/>
              <a:cs typeface="Times New Roman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87045" algn="l"/>
              </a:tabLst>
              <a:defRPr/>
            </a:pP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5) после</a:t>
            </a:r>
            <a:r>
              <a:rPr kumimoji="0" lang="ru-RU" sz="2600" b="1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обработки</a:t>
            </a:r>
            <a:r>
              <a:rPr kumimoji="0" lang="ru-RU" sz="2600" b="1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результатов</a:t>
            </a:r>
            <a:r>
              <a:rPr kumimoji="0" lang="ru-RU" sz="2600" b="1" i="0" u="none" strike="noStrike" kern="0" cap="none" spc="-11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школам</a:t>
            </a:r>
            <a:r>
              <a:rPr kumimoji="0" lang="ru-RU" sz="26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будут</a:t>
            </a:r>
            <a:r>
              <a:rPr kumimoji="0" lang="ru-RU" sz="2600" b="1" i="0" u="none" strike="noStrike" kern="0" cap="none" spc="-1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доступны</a:t>
            </a:r>
            <a:r>
              <a:rPr kumimoji="0" lang="ru-RU" sz="2600" b="1" i="0" u="none" strike="noStrike" kern="0" cap="none" spc="-1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предметные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рекомендации,</a:t>
            </a:r>
            <a:r>
              <a:rPr kumimoji="0" lang="ru-RU" sz="2600" b="1" i="0" u="none" strike="noStrike" kern="0" cap="none" spc="-11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рекомендации</a:t>
            </a:r>
            <a:r>
              <a:rPr kumimoji="0" lang="ru-RU" sz="2600" b="1" i="0" u="none" strike="noStrike" kern="0" cap="none" spc="-1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по</a:t>
            </a:r>
            <a:r>
              <a:rPr kumimoji="0" lang="ru-RU" sz="2600" b="1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повышению</a:t>
            </a:r>
            <a:r>
              <a:rPr kumimoji="0" lang="ru-RU" sz="2600" b="1" i="0" u="none" strike="noStrike" kern="0" cap="none" spc="-1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объективности,</a:t>
            </a:r>
            <a:r>
              <a:rPr kumimoji="0" lang="ru-RU" sz="2600" b="1" i="0" u="none" strike="noStrike" kern="0" cap="none" spc="-1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анализ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достижения</a:t>
            </a:r>
            <a:r>
              <a:rPr kumimoji="0" lang="ru-RU" sz="26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планируемых</a:t>
            </a:r>
            <a:r>
              <a:rPr kumimoji="0" lang="ru-RU" sz="2600" b="1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результатов</a:t>
            </a:r>
            <a:r>
              <a:rPr kumimoji="0" lang="ru-RU" sz="2600" b="1" i="0" u="none" strike="noStrike" kern="0" cap="none" spc="-1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(в</a:t>
            </a:r>
            <a:r>
              <a:rPr kumimoji="0" lang="ru-RU" sz="26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2025</a:t>
            </a:r>
            <a:r>
              <a:rPr kumimoji="0" lang="ru-RU" sz="26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году</a:t>
            </a:r>
            <a:r>
              <a:rPr kumimoji="0" lang="ru-RU" sz="2600" b="1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по</a:t>
            </a:r>
            <a:r>
              <a:rPr kumimoji="0" lang="ru-RU" sz="2600" b="1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русскому</a:t>
            </a:r>
            <a:r>
              <a:rPr kumimoji="0" lang="ru-RU" sz="26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языку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и</a:t>
            </a:r>
            <a:r>
              <a:rPr kumimoji="0" lang="ru-RU" sz="26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математике,</a:t>
            </a:r>
            <a:r>
              <a:rPr kumimoji="0" lang="ru-RU" sz="26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в</a:t>
            </a:r>
            <a:r>
              <a:rPr kumimoji="0" lang="ru-RU" sz="26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дальнейшие</a:t>
            </a:r>
            <a:r>
              <a:rPr kumimoji="0" lang="ru-RU" sz="26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годы</a:t>
            </a:r>
            <a:r>
              <a:rPr kumimoji="0" lang="ru-RU" sz="26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и</a:t>
            </a:r>
            <a:r>
              <a:rPr kumimoji="0" lang="ru-RU" sz="26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по</a:t>
            </a:r>
            <a:r>
              <a:rPr kumimoji="0" lang="ru-RU" sz="26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остальным</a:t>
            </a:r>
            <a:r>
              <a:rPr kumimoji="0" lang="ru-RU" sz="26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26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предметам).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</a:pPr>
            <a:endParaRPr sz="2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25730F-3047-ACDD-1E69-42316BFFC184}"/>
              </a:ext>
            </a:extLst>
          </p:cNvPr>
          <p:cNvSpPr txBox="1"/>
          <p:nvPr/>
        </p:nvSpPr>
        <p:spPr>
          <a:xfrm rot="10800000" flipV="1">
            <a:off x="571500" y="2133602"/>
            <a:ext cx="11049000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27050" marR="132080" indent="-514350">
              <a:lnSpc>
                <a:spcPct val="100000"/>
              </a:lnSpc>
              <a:spcBef>
                <a:spcPts val="100"/>
              </a:spcBef>
              <a:buSzPct val="98214"/>
              <a:buAutoNum type="arabicParenR"/>
              <a:tabLst>
                <a:tab pos="528320" algn="l"/>
              </a:tabLst>
            </a:pPr>
            <a:r>
              <a:rPr lang="ru-RU" sz="2600" b="1" spc="-10" dirty="0">
                <a:latin typeface="Times New Roman"/>
                <a:cs typeface="Times New Roman"/>
              </a:rPr>
              <a:t>Работы длятся один или два урока по 45 минут;</a:t>
            </a:r>
          </a:p>
          <a:p>
            <a:pPr marL="527050" marR="132080" indent="-514350">
              <a:lnSpc>
                <a:spcPct val="100000"/>
              </a:lnSpc>
              <a:spcBef>
                <a:spcPts val="100"/>
              </a:spcBef>
              <a:buSzPct val="98214"/>
              <a:buAutoNum type="arabicParenR"/>
              <a:tabLst>
                <a:tab pos="528320" algn="l"/>
              </a:tabLst>
            </a:pPr>
            <a:r>
              <a:rPr lang="ru-RU" sz="2600" b="1" spc="-10" dirty="0">
                <a:latin typeface="Times New Roman"/>
                <a:cs typeface="Times New Roman"/>
              </a:rPr>
              <a:t>При продолжительности ВПР в течении 2-х уроков, должна быть организована перемена не менее 10 минут;</a:t>
            </a:r>
          </a:p>
          <a:p>
            <a:pPr marL="527050" marR="132080" indent="-514350">
              <a:lnSpc>
                <a:spcPct val="100000"/>
              </a:lnSpc>
              <a:spcBef>
                <a:spcPts val="100"/>
              </a:spcBef>
              <a:buSzPct val="98214"/>
              <a:buAutoNum type="arabicParenR"/>
              <a:tabLst>
                <a:tab pos="528320" algn="l"/>
              </a:tabLst>
            </a:pPr>
            <a:r>
              <a:rPr lang="ru-RU" sz="2600" b="1" spc="-10" dirty="0">
                <a:latin typeface="Times New Roman"/>
                <a:cs typeface="Times New Roman"/>
              </a:rPr>
              <a:t>Изменения действуют по разным предметам в разных классах, согласно приказу Рособрнадзора от 13.05.2024 </a:t>
            </a:r>
            <a:r>
              <a:rPr lang="ru-RU" sz="2600" b="1" spc="-10">
                <a:latin typeface="Times New Roman"/>
                <a:cs typeface="Times New Roman"/>
              </a:rPr>
              <a:t>№1008;</a:t>
            </a:r>
            <a:endParaRPr lang="ru-RU" sz="2600" b="1" spc="-10" dirty="0">
              <a:latin typeface="Times New Roman"/>
              <a:cs typeface="Times New Roman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B532CD-7742-A9A3-A36A-42F8861F62C6}"/>
              </a:ext>
            </a:extLst>
          </p:cNvPr>
          <p:cNvSpPr txBox="1"/>
          <p:nvPr/>
        </p:nvSpPr>
        <p:spPr>
          <a:xfrm>
            <a:off x="2057400" y="838200"/>
            <a:ext cx="88392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spc="-30" dirty="0">
                <a:solidFill>
                  <a:srgbClr val="1382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ВЫПОЛНЕНИЯ ВПР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16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7FC5A-D969-9B63-DA6E-488C5AE12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7BCA3C3-164C-0634-7F05-A8F34C7357A1}"/>
              </a:ext>
            </a:extLst>
          </p:cNvPr>
          <p:cNvSpPr txBox="1"/>
          <p:nvPr/>
        </p:nvSpPr>
        <p:spPr>
          <a:xfrm>
            <a:off x="517499" y="837981"/>
            <a:ext cx="11303000" cy="1318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600">
              <a:lnSpc>
                <a:spcPct val="100000"/>
              </a:lnSpc>
              <a:tabLst>
                <a:tab pos="487045" algn="l"/>
              </a:tabLst>
            </a:pPr>
            <a:r>
              <a:rPr lang="ru-RU" sz="2800" b="1" dirty="0">
                <a:latin typeface="Times New Roman"/>
                <a:cs typeface="Times New Roman"/>
              </a:rPr>
              <a:t>6) </a:t>
            </a:r>
            <a:r>
              <a:rPr sz="2800" b="1" dirty="0" err="1">
                <a:latin typeface="Times New Roman"/>
                <a:cs typeface="Times New Roman"/>
              </a:rPr>
              <a:t>для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загрузки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latin typeface="Times New Roman"/>
                <a:cs typeface="Times New Roman"/>
              </a:rPr>
              <a:t>результатов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latin typeface="Times New Roman"/>
                <a:cs typeface="Times New Roman"/>
              </a:rPr>
              <a:t>будет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использоваться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программа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«Адаптер»;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E4D95A-FD02-418C-8B99-258508A5E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676400"/>
            <a:ext cx="8991600" cy="486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45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2E09A-770D-6BCB-F4BB-EFE80DC63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9E96C4B8-AF26-925E-5E9E-D880680A7E7F}"/>
              </a:ext>
            </a:extLst>
          </p:cNvPr>
          <p:cNvSpPr txBox="1">
            <a:spLocks/>
          </p:cNvSpPr>
          <p:nvPr/>
        </p:nvSpPr>
        <p:spPr>
          <a:xfrm>
            <a:off x="1584642" y="457200"/>
            <a:ext cx="9022715" cy="462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>
                <a:solidFill>
                  <a:srgbClr val="1F487C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АДАПТЕР</a:t>
            </a:r>
            <a:r>
              <a:rPr kumimoji="0" lang="ru-RU" sz="2400" b="1" i="0" u="none" strike="noStrike" kern="0" cap="none" spc="-8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-</a:t>
            </a:r>
            <a:r>
              <a:rPr kumimoji="0" lang="ru-RU" sz="2400" b="1" i="0" u="none" strike="noStrike" kern="0" cap="none" spc="-8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ru-RU" sz="2400" b="1" i="0" u="none" strike="noStrike" kern="0" cap="none" spc="-2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НОВАЯ</a:t>
            </a:r>
            <a:r>
              <a:rPr kumimoji="0" lang="ru-RU" sz="2400" b="1" i="0" u="none" strike="noStrike" kern="0" cap="none" spc="-8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ru-RU" sz="2400" b="1" i="0" u="none" strike="noStrike" kern="0" cap="none" spc="-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ТЕХНОЛОГИЯ</a:t>
            </a:r>
            <a:r>
              <a:rPr kumimoji="0" lang="ru-RU" sz="2400" b="1" i="0" u="none" strike="noStrike" kern="0" cap="none" spc="-8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ru-RU" sz="2400" b="1" i="0" u="none" strike="noStrike" kern="0" cap="none" spc="-1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ЗАГРУЗКИ</a:t>
            </a:r>
            <a:r>
              <a:rPr kumimoji="0" lang="ru-RU" sz="2400" b="1" i="0" u="none" strike="noStrike" kern="0" cap="none" spc="-85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ru-RU" sz="2400" b="1" i="0" u="none" strike="noStrike" kern="0" cap="none" spc="-60" normalizeH="0" baseline="0" noProof="0" dirty="0">
                <a:ln>
                  <a:noFill/>
                </a:ln>
                <a:solidFill>
                  <a:srgbClr val="1F487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РЕЗУЛЬТАТОВ</a:t>
            </a:r>
          </a:p>
        </p:txBody>
      </p:sp>
      <p:grpSp>
        <p:nvGrpSpPr>
          <p:cNvPr id="5" name="object 3">
            <a:extLst>
              <a:ext uri="{FF2B5EF4-FFF2-40B4-BE49-F238E27FC236}">
                <a16:creationId xmlns:a16="http://schemas.microsoft.com/office/drawing/2014/main" id="{E4FEF03E-20E1-9904-88D6-F681B4CEF8EB}"/>
              </a:ext>
            </a:extLst>
          </p:cNvPr>
          <p:cNvGrpSpPr/>
          <p:nvPr/>
        </p:nvGrpSpPr>
        <p:grpSpPr>
          <a:xfrm>
            <a:off x="799146" y="991870"/>
            <a:ext cx="10593705" cy="5408930"/>
            <a:chOff x="827532" y="1115567"/>
            <a:chExt cx="10593705" cy="5408930"/>
          </a:xfrm>
        </p:grpSpPr>
        <p:pic>
          <p:nvPicPr>
            <p:cNvPr id="6" name="object 4">
              <a:extLst>
                <a:ext uri="{FF2B5EF4-FFF2-40B4-BE49-F238E27FC236}">
                  <a16:creationId xmlns:a16="http://schemas.microsoft.com/office/drawing/2014/main" id="{05404A96-E46B-E4A7-682B-1060408DCB2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7532" y="1115567"/>
              <a:ext cx="10593324" cy="2188464"/>
            </a:xfrm>
            <a:prstGeom prst="rect">
              <a:avLst/>
            </a:prstGeom>
          </p:spPr>
        </p:pic>
        <p:pic>
          <p:nvPicPr>
            <p:cNvPr id="7" name="object 5">
              <a:extLst>
                <a:ext uri="{FF2B5EF4-FFF2-40B4-BE49-F238E27FC236}">
                  <a16:creationId xmlns:a16="http://schemas.microsoft.com/office/drawing/2014/main" id="{0723A3E7-3E58-DFF8-D800-3CFAA5A03D4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0444" y="2331719"/>
              <a:ext cx="7190232" cy="4192524"/>
            </a:xfrm>
            <a:prstGeom prst="rect">
              <a:avLst/>
            </a:prstGeom>
          </p:spPr>
        </p:pic>
        <p:sp>
          <p:nvSpPr>
            <p:cNvPr id="8" name="object 6">
              <a:extLst>
                <a:ext uri="{FF2B5EF4-FFF2-40B4-BE49-F238E27FC236}">
                  <a16:creationId xmlns:a16="http://schemas.microsoft.com/office/drawing/2014/main" id="{10BBB9A9-0CA9-AE22-7027-C4042BE8EDAA}"/>
                </a:ext>
              </a:extLst>
            </p:cNvPr>
            <p:cNvSpPr/>
            <p:nvPr/>
          </p:nvSpPr>
          <p:spPr>
            <a:xfrm>
              <a:off x="6654038" y="1846604"/>
              <a:ext cx="4196080" cy="3136265"/>
            </a:xfrm>
            <a:custGeom>
              <a:avLst/>
              <a:gdLst/>
              <a:ahLst/>
              <a:cxnLst/>
              <a:rect l="l" t="t" r="r" b="b"/>
              <a:pathLst>
                <a:path w="4196080" h="3136265">
                  <a:moveTo>
                    <a:pt x="1497355" y="2852547"/>
                  </a:moveTo>
                  <a:lnTo>
                    <a:pt x="1484655" y="2839847"/>
                  </a:lnTo>
                  <a:lnTo>
                    <a:pt x="1471955" y="2839847"/>
                  </a:lnTo>
                  <a:lnTo>
                    <a:pt x="1471955" y="2865247"/>
                  </a:lnTo>
                  <a:lnTo>
                    <a:pt x="1471955" y="3110585"/>
                  </a:lnTo>
                  <a:lnTo>
                    <a:pt x="25400" y="3110585"/>
                  </a:lnTo>
                  <a:lnTo>
                    <a:pt x="25400" y="2865247"/>
                  </a:lnTo>
                  <a:lnTo>
                    <a:pt x="1471955" y="2865247"/>
                  </a:lnTo>
                  <a:lnTo>
                    <a:pt x="1471955" y="2839847"/>
                  </a:lnTo>
                  <a:lnTo>
                    <a:pt x="12700" y="2839847"/>
                  </a:lnTo>
                  <a:lnTo>
                    <a:pt x="10223" y="2840088"/>
                  </a:lnTo>
                  <a:lnTo>
                    <a:pt x="0" y="2852547"/>
                  </a:lnTo>
                  <a:lnTo>
                    <a:pt x="0" y="3123285"/>
                  </a:lnTo>
                  <a:lnTo>
                    <a:pt x="12700" y="3135985"/>
                  </a:lnTo>
                  <a:lnTo>
                    <a:pt x="1484655" y="3135985"/>
                  </a:lnTo>
                  <a:lnTo>
                    <a:pt x="1497355" y="3123285"/>
                  </a:lnTo>
                  <a:lnTo>
                    <a:pt x="1497355" y="3110585"/>
                  </a:lnTo>
                  <a:lnTo>
                    <a:pt x="1497355" y="2865247"/>
                  </a:lnTo>
                  <a:lnTo>
                    <a:pt x="1497355" y="2852547"/>
                  </a:lnTo>
                  <a:close/>
                </a:path>
                <a:path w="4196080" h="3136265">
                  <a:moveTo>
                    <a:pt x="4195495" y="12700"/>
                  </a:moveTo>
                  <a:lnTo>
                    <a:pt x="4182795" y="0"/>
                  </a:lnTo>
                  <a:lnTo>
                    <a:pt x="4170095" y="0"/>
                  </a:lnTo>
                  <a:lnTo>
                    <a:pt x="4170095" y="25400"/>
                  </a:lnTo>
                  <a:lnTo>
                    <a:pt x="4170095" y="540893"/>
                  </a:lnTo>
                  <a:lnTo>
                    <a:pt x="2919971" y="540893"/>
                  </a:lnTo>
                  <a:lnTo>
                    <a:pt x="2919971" y="25400"/>
                  </a:lnTo>
                  <a:lnTo>
                    <a:pt x="4170095" y="25400"/>
                  </a:lnTo>
                  <a:lnTo>
                    <a:pt x="4170095" y="0"/>
                  </a:lnTo>
                  <a:lnTo>
                    <a:pt x="2907271" y="0"/>
                  </a:lnTo>
                  <a:lnTo>
                    <a:pt x="2904794" y="254"/>
                  </a:lnTo>
                  <a:lnTo>
                    <a:pt x="2894571" y="12700"/>
                  </a:lnTo>
                  <a:lnTo>
                    <a:pt x="2894571" y="553593"/>
                  </a:lnTo>
                  <a:lnTo>
                    <a:pt x="2907271" y="566293"/>
                  </a:lnTo>
                  <a:lnTo>
                    <a:pt x="4182795" y="566293"/>
                  </a:lnTo>
                  <a:lnTo>
                    <a:pt x="4195495" y="553593"/>
                  </a:lnTo>
                  <a:lnTo>
                    <a:pt x="4195495" y="540893"/>
                  </a:lnTo>
                  <a:lnTo>
                    <a:pt x="4195495" y="25400"/>
                  </a:lnTo>
                  <a:lnTo>
                    <a:pt x="4195495" y="127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4611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5920">
              <a:lnSpc>
                <a:spcPct val="100000"/>
              </a:lnSpc>
              <a:spcBef>
                <a:spcPts val="100"/>
              </a:spcBef>
            </a:pPr>
            <a:r>
              <a:rPr b="1" spc="-480" dirty="0">
                <a:solidFill>
                  <a:srgbClr val="006FC0"/>
                </a:solidFill>
                <a:latin typeface="Arial"/>
                <a:cs typeface="Arial"/>
              </a:rPr>
              <a:t>ВПР</a:t>
            </a:r>
            <a:r>
              <a:rPr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4 </a:t>
            </a:r>
            <a:r>
              <a:rPr b="1" spc="175" dirty="0">
                <a:solidFill>
                  <a:srgbClr val="006FC0"/>
                </a:solidFill>
                <a:latin typeface="Arial"/>
                <a:cs typeface="Arial"/>
              </a:rPr>
              <a:t>класс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97155" indent="-182880" algn="just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b="1" spc="-260" dirty="0">
                <a:latin typeface="Arial"/>
                <a:cs typeface="Arial"/>
              </a:rPr>
              <a:t>в</a:t>
            </a:r>
            <a:r>
              <a:rPr b="1" spc="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4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150" dirty="0">
                <a:latin typeface="Arial"/>
                <a:cs typeface="Arial"/>
              </a:rPr>
              <a:t>классе</a:t>
            </a:r>
            <a:r>
              <a:rPr b="1" spc="25" dirty="0">
                <a:latin typeface="Arial"/>
                <a:cs typeface="Arial"/>
              </a:rPr>
              <a:t> </a:t>
            </a:r>
            <a:r>
              <a:rPr spc="5" dirty="0"/>
              <a:t>п</a:t>
            </a:r>
            <a:r>
              <a:rPr dirty="0"/>
              <a:t>о</a:t>
            </a:r>
            <a:r>
              <a:rPr spc="-245" dirty="0"/>
              <a:t> </a:t>
            </a:r>
            <a:r>
              <a:rPr spc="-55" dirty="0"/>
              <a:t>учебным</a:t>
            </a:r>
            <a:r>
              <a:rPr spc="-220" dirty="0"/>
              <a:t> </a:t>
            </a:r>
            <a:r>
              <a:rPr spc="145" dirty="0"/>
              <a:t>предметам</a:t>
            </a:r>
            <a:r>
              <a:rPr spc="-260" dirty="0"/>
              <a:t> </a:t>
            </a:r>
            <a:r>
              <a:rPr spc="-100" dirty="0"/>
              <a:t>«Русский</a:t>
            </a:r>
            <a:r>
              <a:rPr spc="-45" dirty="0"/>
              <a:t> </a:t>
            </a:r>
            <a:r>
              <a:rPr spc="-434" dirty="0"/>
              <a:t>язык»,</a:t>
            </a:r>
            <a:r>
              <a:rPr spc="-195" dirty="0"/>
              <a:t> </a:t>
            </a:r>
            <a:r>
              <a:rPr spc="-80" dirty="0"/>
              <a:t>«Математика»</a:t>
            </a:r>
            <a:r>
              <a:rPr spc="-185" dirty="0"/>
              <a:t> </a:t>
            </a:r>
            <a:r>
              <a:rPr spc="20" dirty="0"/>
              <a:t>принимают</a:t>
            </a:r>
            <a:r>
              <a:rPr spc="-275" dirty="0"/>
              <a:t> </a:t>
            </a:r>
            <a:r>
              <a:rPr spc="-65" dirty="0"/>
              <a:t>участие</a:t>
            </a:r>
            <a:r>
              <a:rPr spc="-225" dirty="0"/>
              <a:t> </a:t>
            </a:r>
            <a:r>
              <a:rPr spc="25" dirty="0"/>
              <a:t>все</a:t>
            </a:r>
            <a:r>
              <a:rPr spc="90" dirty="0"/>
              <a:t> </a:t>
            </a:r>
            <a:r>
              <a:rPr spc="5" dirty="0"/>
              <a:t>обучающиеся</a:t>
            </a:r>
            <a:r>
              <a:rPr spc="-229" dirty="0"/>
              <a:t> </a:t>
            </a:r>
            <a:r>
              <a:rPr spc="-65" dirty="0"/>
              <a:t>параллели;</a:t>
            </a:r>
            <a:r>
              <a:rPr spc="-254" dirty="0"/>
              <a:t> </a:t>
            </a:r>
            <a:r>
              <a:rPr spc="5" dirty="0"/>
              <a:t>п</a:t>
            </a:r>
            <a:r>
              <a:rPr dirty="0"/>
              <a:t>о</a:t>
            </a:r>
            <a:r>
              <a:rPr spc="-245" dirty="0"/>
              <a:t> </a:t>
            </a:r>
            <a:r>
              <a:rPr spc="145" dirty="0"/>
              <a:t>предметам</a:t>
            </a:r>
          </a:p>
          <a:p>
            <a:pPr marL="194945">
              <a:lnSpc>
                <a:spcPct val="100000"/>
              </a:lnSpc>
            </a:pPr>
            <a:r>
              <a:rPr spc="-50" dirty="0"/>
              <a:t>«Окружающий</a:t>
            </a:r>
            <a:r>
              <a:rPr spc="-175" dirty="0"/>
              <a:t> </a:t>
            </a:r>
            <a:r>
              <a:rPr spc="-70" dirty="0"/>
              <a:t>мир»,</a:t>
            </a:r>
            <a:r>
              <a:rPr spc="-204" dirty="0"/>
              <a:t> </a:t>
            </a:r>
            <a:r>
              <a:rPr spc="-80" dirty="0"/>
              <a:t>«Литературное</a:t>
            </a:r>
            <a:r>
              <a:rPr spc="-175" dirty="0"/>
              <a:t> </a:t>
            </a:r>
            <a:r>
              <a:rPr spc="-170" dirty="0"/>
              <a:t>чтение»,</a:t>
            </a:r>
          </a:p>
          <a:p>
            <a:pPr marL="194945" marR="543560">
              <a:lnSpc>
                <a:spcPct val="100000"/>
              </a:lnSpc>
            </a:pPr>
            <a:r>
              <a:rPr spc="-105" dirty="0"/>
              <a:t>«Иностранный</a:t>
            </a:r>
            <a:r>
              <a:rPr spc="-150" dirty="0"/>
              <a:t> </a:t>
            </a:r>
            <a:r>
              <a:rPr spc="-459" dirty="0"/>
              <a:t>язык»</a:t>
            </a:r>
            <a:r>
              <a:rPr spc="-175" dirty="0"/>
              <a:t> </a:t>
            </a:r>
            <a:r>
              <a:rPr spc="-220" dirty="0"/>
              <a:t>ВПР</a:t>
            </a:r>
            <a:r>
              <a:rPr spc="-170" dirty="0"/>
              <a:t> </a:t>
            </a:r>
            <a:r>
              <a:rPr spc="-80" dirty="0"/>
              <a:t>проводится</a:t>
            </a:r>
            <a:r>
              <a:rPr spc="-200" dirty="0"/>
              <a:t> </a:t>
            </a:r>
            <a:r>
              <a:rPr spc="-290" dirty="0"/>
              <a:t>для </a:t>
            </a:r>
            <a:r>
              <a:rPr spc="-40" dirty="0"/>
              <a:t>каждого</a:t>
            </a:r>
            <a:r>
              <a:rPr spc="-155" dirty="0"/>
              <a:t> </a:t>
            </a:r>
            <a:r>
              <a:rPr spc="110" dirty="0"/>
              <a:t>класса</a:t>
            </a:r>
            <a:r>
              <a:rPr spc="-165" dirty="0"/>
              <a:t> </a:t>
            </a:r>
            <a:r>
              <a:rPr dirty="0"/>
              <a:t>по</a:t>
            </a:r>
            <a:r>
              <a:rPr spc="-175" dirty="0"/>
              <a:t> </a:t>
            </a:r>
            <a:r>
              <a:rPr spc="75" dirty="0"/>
              <a:t>одному</a:t>
            </a:r>
            <a:r>
              <a:rPr spc="-200" dirty="0"/>
              <a:t> </a:t>
            </a:r>
            <a:r>
              <a:rPr dirty="0"/>
              <a:t>предмету</a:t>
            </a:r>
            <a:r>
              <a:rPr spc="-195" dirty="0"/>
              <a:t> </a:t>
            </a:r>
            <a:r>
              <a:rPr spc="35" dirty="0"/>
              <a:t>на </a:t>
            </a:r>
            <a:r>
              <a:rPr dirty="0"/>
              <a:t>основе</a:t>
            </a:r>
            <a:r>
              <a:rPr spc="-150" dirty="0"/>
              <a:t> </a:t>
            </a:r>
            <a:r>
              <a:rPr spc="-70" dirty="0"/>
              <a:t>случайного</a:t>
            </a:r>
            <a:r>
              <a:rPr spc="-170" dirty="0"/>
              <a:t> </a:t>
            </a:r>
            <a:r>
              <a:rPr spc="-10" dirty="0"/>
              <a:t>выбора</a:t>
            </a:r>
            <a:r>
              <a:rPr spc="-110" dirty="0"/>
              <a:t> </a:t>
            </a:r>
            <a:r>
              <a:rPr spc="70" dirty="0"/>
              <a:t>федеральным </a:t>
            </a:r>
            <a:r>
              <a:rPr spc="-10" dirty="0"/>
              <a:t>организатором;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5920">
              <a:lnSpc>
                <a:spcPct val="100000"/>
              </a:lnSpc>
              <a:spcBef>
                <a:spcPts val="100"/>
              </a:spcBef>
            </a:pPr>
            <a:r>
              <a:rPr b="1" spc="-480" dirty="0">
                <a:solidFill>
                  <a:srgbClr val="006FC0"/>
                </a:solidFill>
                <a:latin typeface="Arial"/>
                <a:cs typeface="Arial"/>
              </a:rPr>
              <a:t>ВПР</a:t>
            </a:r>
            <a:r>
              <a:rPr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6FC0"/>
                </a:solidFill>
                <a:latin typeface="Arial"/>
                <a:cs typeface="Arial"/>
              </a:rPr>
              <a:t>5 </a:t>
            </a:r>
            <a:r>
              <a:rPr b="1" spc="175" dirty="0">
                <a:solidFill>
                  <a:srgbClr val="006FC0"/>
                </a:solidFill>
                <a:latin typeface="Arial"/>
                <a:cs typeface="Arial"/>
              </a:rPr>
              <a:t>класс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Times New Roman"/>
              <a:buChar char="◦"/>
              <a:tabLst>
                <a:tab pos="194945" algn="l"/>
              </a:tabLst>
            </a:pPr>
            <a:r>
              <a:rPr b="1" spc="-260" dirty="0">
                <a:latin typeface="Arial"/>
                <a:cs typeface="Arial"/>
              </a:rPr>
              <a:t>в</a:t>
            </a:r>
            <a:r>
              <a:rPr b="1" spc="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5</a:t>
            </a:r>
            <a:r>
              <a:rPr b="1" spc="10" dirty="0">
                <a:latin typeface="Arial"/>
                <a:cs typeface="Arial"/>
              </a:rPr>
              <a:t> </a:t>
            </a:r>
            <a:r>
              <a:rPr b="1" spc="150" dirty="0">
                <a:latin typeface="Arial"/>
                <a:cs typeface="Arial"/>
              </a:rPr>
              <a:t>классе</a:t>
            </a:r>
            <a:r>
              <a:rPr b="1" spc="60" dirty="0">
                <a:latin typeface="Arial"/>
                <a:cs typeface="Arial"/>
              </a:rPr>
              <a:t> </a:t>
            </a:r>
            <a:r>
              <a:rPr dirty="0"/>
              <a:t>по</a:t>
            </a:r>
            <a:r>
              <a:rPr spc="-229" dirty="0"/>
              <a:t> </a:t>
            </a:r>
            <a:r>
              <a:rPr spc="-60" dirty="0"/>
              <a:t>учебным</a:t>
            </a:r>
            <a:r>
              <a:rPr spc="-225" dirty="0"/>
              <a:t> </a:t>
            </a:r>
            <a:r>
              <a:rPr spc="135" dirty="0"/>
              <a:t>предметам</a:t>
            </a:r>
          </a:p>
          <a:p>
            <a:pPr marL="194945" marR="570865">
              <a:lnSpc>
                <a:spcPct val="100000"/>
              </a:lnSpc>
            </a:pPr>
            <a:r>
              <a:rPr spc="-105" dirty="0"/>
              <a:t>«Русский</a:t>
            </a:r>
            <a:r>
              <a:rPr spc="-175" dirty="0"/>
              <a:t> </a:t>
            </a:r>
            <a:r>
              <a:rPr spc="-434" dirty="0"/>
              <a:t>язык»,</a:t>
            </a:r>
            <a:r>
              <a:rPr spc="-170" dirty="0"/>
              <a:t> </a:t>
            </a:r>
            <a:r>
              <a:rPr spc="-95" dirty="0"/>
              <a:t>«Математика»,</a:t>
            </a:r>
            <a:r>
              <a:rPr spc="-150" dirty="0"/>
              <a:t> </a:t>
            </a:r>
            <a:r>
              <a:rPr spc="-10" dirty="0"/>
              <a:t>принимают </a:t>
            </a:r>
            <a:r>
              <a:rPr spc="-70" dirty="0"/>
              <a:t>участие</a:t>
            </a:r>
            <a:r>
              <a:rPr spc="-160" dirty="0"/>
              <a:t> </a:t>
            </a:r>
            <a:r>
              <a:rPr dirty="0"/>
              <a:t>все</a:t>
            </a:r>
            <a:r>
              <a:rPr spc="-180" dirty="0"/>
              <a:t> </a:t>
            </a:r>
            <a:r>
              <a:rPr dirty="0"/>
              <a:t>обучающиеся</a:t>
            </a:r>
            <a:r>
              <a:rPr spc="-165" dirty="0"/>
              <a:t> </a:t>
            </a:r>
            <a:r>
              <a:rPr spc="-65" dirty="0"/>
              <a:t>параллели;</a:t>
            </a:r>
            <a:r>
              <a:rPr spc="-190" dirty="0"/>
              <a:t> </a:t>
            </a:r>
            <a:r>
              <a:rPr spc="-25" dirty="0"/>
              <a:t>по </a:t>
            </a:r>
            <a:r>
              <a:rPr spc="145" dirty="0"/>
              <a:t>предметам</a:t>
            </a:r>
            <a:r>
              <a:rPr spc="-204" dirty="0"/>
              <a:t> </a:t>
            </a:r>
            <a:r>
              <a:rPr spc="-220" dirty="0"/>
              <a:t>«История»,</a:t>
            </a:r>
            <a:r>
              <a:rPr spc="-155" dirty="0"/>
              <a:t> </a:t>
            </a:r>
            <a:r>
              <a:rPr spc="-60" dirty="0"/>
              <a:t>«Литература»,</a:t>
            </a:r>
          </a:p>
          <a:p>
            <a:pPr marL="194945" marR="5080">
              <a:lnSpc>
                <a:spcPct val="100000"/>
              </a:lnSpc>
            </a:pPr>
            <a:r>
              <a:rPr spc="-105" dirty="0"/>
              <a:t>«Иностранный</a:t>
            </a:r>
            <a:r>
              <a:rPr spc="-145" dirty="0"/>
              <a:t> </a:t>
            </a:r>
            <a:r>
              <a:rPr spc="-434" dirty="0"/>
              <a:t>язык»,</a:t>
            </a:r>
            <a:r>
              <a:rPr spc="-160" dirty="0"/>
              <a:t> </a:t>
            </a:r>
            <a:r>
              <a:rPr spc="-135" dirty="0"/>
              <a:t>«География»,</a:t>
            </a:r>
            <a:r>
              <a:rPr spc="-140" dirty="0"/>
              <a:t> </a:t>
            </a:r>
            <a:r>
              <a:rPr spc="-290" dirty="0"/>
              <a:t>«Биология» </a:t>
            </a:r>
            <a:r>
              <a:rPr spc="-220" dirty="0"/>
              <a:t>ВПР</a:t>
            </a:r>
            <a:r>
              <a:rPr spc="-210" dirty="0"/>
              <a:t> </a:t>
            </a:r>
            <a:r>
              <a:rPr spc="-125" dirty="0"/>
              <a:t>проводятся</a:t>
            </a:r>
            <a:r>
              <a:rPr spc="-235" dirty="0"/>
              <a:t> </a:t>
            </a:r>
            <a:r>
              <a:rPr spc="-270" dirty="0"/>
              <a:t>для</a:t>
            </a:r>
            <a:r>
              <a:rPr spc="-215" dirty="0"/>
              <a:t> </a:t>
            </a:r>
            <a:r>
              <a:rPr spc="-40" dirty="0"/>
              <a:t>каждого</a:t>
            </a:r>
            <a:r>
              <a:rPr spc="-210" dirty="0"/>
              <a:t> </a:t>
            </a:r>
            <a:r>
              <a:rPr spc="110" dirty="0"/>
              <a:t>класса</a:t>
            </a:r>
            <a:r>
              <a:rPr spc="-220" dirty="0"/>
              <a:t> </a:t>
            </a:r>
            <a:r>
              <a:rPr dirty="0"/>
              <a:t>по</a:t>
            </a:r>
            <a:r>
              <a:rPr spc="-229" dirty="0"/>
              <a:t> </a:t>
            </a:r>
            <a:r>
              <a:rPr spc="-20" dirty="0"/>
              <a:t>двум </a:t>
            </a:r>
            <a:r>
              <a:rPr spc="145" dirty="0"/>
              <a:t>предметам</a:t>
            </a:r>
            <a:r>
              <a:rPr spc="-155" dirty="0"/>
              <a:t> </a:t>
            </a:r>
            <a:r>
              <a:rPr spc="60" dirty="0"/>
              <a:t>на</a:t>
            </a:r>
            <a:r>
              <a:rPr spc="-170" dirty="0"/>
              <a:t> </a:t>
            </a:r>
            <a:r>
              <a:rPr dirty="0"/>
              <a:t>основе</a:t>
            </a:r>
            <a:r>
              <a:rPr spc="-160" dirty="0"/>
              <a:t> </a:t>
            </a:r>
            <a:r>
              <a:rPr spc="-70" dirty="0"/>
              <a:t>случайного</a:t>
            </a:r>
            <a:r>
              <a:rPr spc="-180" dirty="0"/>
              <a:t> </a:t>
            </a:r>
            <a:r>
              <a:rPr spc="-10" dirty="0"/>
              <a:t>выбора </a:t>
            </a:r>
            <a:r>
              <a:rPr spc="80" dirty="0"/>
              <a:t>федеральным</a:t>
            </a:r>
            <a:r>
              <a:rPr spc="-210" dirty="0"/>
              <a:t> </a:t>
            </a:r>
            <a:r>
              <a:rPr spc="-10" dirty="0"/>
              <a:t>организатором;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491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985</Words>
  <Application>Microsoft Office PowerPoint</Application>
  <PresentationFormat>Широкоэкранный</PresentationFormat>
  <Paragraphs>98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Times New Roman</vt:lpstr>
      <vt:lpstr>Verdana</vt:lpstr>
      <vt:lpstr>Wingdings</vt:lpstr>
      <vt:lpstr>Office Theme</vt:lpstr>
      <vt:lpstr>Презентация PowerPoint</vt:lpstr>
      <vt:lpstr>Всероссийские проверочные работы будут проводиться для обучающихся 4–8, 10 классов.</vt:lpstr>
      <vt:lpstr>Новое!</vt:lpstr>
      <vt:lpstr>Презентация PowerPoint</vt:lpstr>
      <vt:lpstr>Презентация PowerPoint</vt:lpstr>
      <vt:lpstr>Презентация PowerPoint</vt:lpstr>
      <vt:lpstr>Презентация PowerPoint</vt:lpstr>
      <vt:lpstr>ВПР 4 класс</vt:lpstr>
      <vt:lpstr>ВПР 5 класс</vt:lpstr>
      <vt:lpstr>ВПР 6 класс</vt:lpstr>
      <vt:lpstr>ВПР 7 класс</vt:lpstr>
      <vt:lpstr>ВПР 8 класс</vt:lpstr>
      <vt:lpstr>ВПР 10 класс</vt:lpstr>
      <vt:lpstr>Презентация PowerPoint</vt:lpstr>
      <vt:lpstr>ОРГАНИЗАЦИОННЫЕ МОМЕНТЫ</vt:lpstr>
      <vt:lpstr>ГРАФИКИ ПРОВЕДЕНИЯ ВПР</vt:lpstr>
      <vt:lpstr>Презентация PowerPoint</vt:lpstr>
      <vt:lpstr>ОРГАНИЗАЦИОННЫЕ МОМЕНТЫ</vt:lpstr>
      <vt:lpstr>Федеральный институт оценки качества образования опубликовал обновленные образцы и описания проверочных работ для проведения ВПР в 2025 году.</vt:lpstr>
      <vt:lpstr>Презентация PowerPoint</vt:lpstr>
      <vt:lpstr>Как подготовиться к ВПР?</vt:lpstr>
      <vt:lpstr>Как подготовиться к ВПР?</vt:lpstr>
      <vt:lpstr>Как подготовиться к ВПР?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Важные вопросы и ответы о ВПР, которые нужно знать  каждому родителю</dc:title>
  <dc:creator>Базыр Бадмаев</dc:creator>
  <cp:lastModifiedBy>Asus</cp:lastModifiedBy>
  <cp:revision>8</cp:revision>
  <dcterms:created xsi:type="dcterms:W3CDTF">2025-01-14T17:21:23Z</dcterms:created>
  <dcterms:modified xsi:type="dcterms:W3CDTF">2025-01-30T05:30:39Z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2025-01-08T00:00:00Z</vt:filetime>
  </property>
  <property fmtid="{D5CDD505-2E9C-101B-9397-08002B2CF9AE}" pid="3" name="Creator">
    <vt:lpwstr>Acrobat PDFMaker 21 для PowerPoint</vt:lpwstr>
  </property>
  <property fmtid="{D5CDD505-2E9C-101B-9397-08002B2CF9AE}" pid="4" name="LastSaved">
    <vt:filetime>2025-01-14T00:00:00Z</vt:filetime>
  </property>
  <property fmtid="{D5CDD505-2E9C-101B-9397-08002B2CF9AE}" pid="5" name="Producer">
    <vt:lpwstr>Adobe PDF Library 21.7.134</vt:lpwstr>
  </property>
</Properties>
</file>